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84A4E4"/>
    <a:srgbClr val="F2F4F9"/>
    <a:srgbClr val="0B49CB"/>
    <a:srgbClr val="1C7DDB"/>
    <a:srgbClr val="F2F4F8"/>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2"/>
    <p:restoredTop sz="96348"/>
  </p:normalViewPr>
  <p:slideViewPr>
    <p:cSldViewPr snapToGrid="0" snapToObjects="1">
      <p:cViewPr varScale="1">
        <p:scale>
          <a:sx n="134" d="100"/>
          <a:sy n="134" d="100"/>
        </p:scale>
        <p:origin x="75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10083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Roaa</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Alzanbaqi</a:t>
            </a:r>
            <a:endParaRPr lang="en-US" dirty="0">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4 May </a:t>
            </a:r>
            <a:r>
              <a:rPr lang="en-US" dirty="0">
                <a:solidFill>
                  <a:schemeClr val="bg2"/>
                </a:solidFill>
                <a:latin typeface="Abadi" panose="020B0604020104020204" pitchFamily="34" charset="0"/>
                <a:ea typeface="SF Pro" pitchFamily="2" charset="0"/>
                <a:cs typeface="SF Pro" pitchFamily="2" charset="0"/>
              </a:rPr>
              <a:t>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9943"/>
            <a:ext cx="10687962" cy="4305630"/>
          </a:xfrm>
          <a:prstGeom prst="rect">
            <a:avLst/>
          </a:prstGeom>
        </p:spPr>
        <p:txBody>
          <a:bodyPr/>
          <a:lstStyle/>
          <a:p>
            <a:pPr marL="0" indent="0" algn="just">
              <a:buNone/>
            </a:pPr>
            <a:r>
              <a:rPr lang="en-US" sz="2000" dirty="0">
                <a:solidFill>
                  <a:schemeClr val="tx1">
                    <a:lumMod val="75000"/>
                    <a:lumOff val="25000"/>
                  </a:schemeClr>
                </a:solidFill>
                <a:latin typeface="Abadi" panose="020B0604020104020204" pitchFamily="34" charset="0"/>
              </a:rPr>
              <a:t>The raw dataset was transformed into a clean dataset and </a:t>
            </a:r>
            <a:r>
              <a:rPr lang="en-US" sz="2000" i="0" u="none" strike="noStrike" dirty="0">
                <a:solidFill>
                  <a:schemeClr val="tx1">
                    <a:lumMod val="75000"/>
                    <a:lumOff val="25000"/>
                  </a:schemeClr>
                </a:solidFill>
                <a:effectLst/>
                <a:latin typeface="Abadi" panose="020B0604020104020204" pitchFamily="34" charset="0"/>
              </a:rPr>
              <a:t>performed some Exploratory Data Analysis (EDA) to find some patterns in the data </a:t>
            </a:r>
            <a:r>
              <a:rPr lang="en-US" sz="2000" dirty="0">
                <a:solidFill>
                  <a:schemeClr val="tx1">
                    <a:lumMod val="75000"/>
                    <a:lumOff val="25000"/>
                  </a:schemeClr>
                </a:solidFill>
                <a:latin typeface="Abadi" panose="020B0604020104020204" pitchFamily="34" charset="0"/>
              </a:rPr>
              <a:t>:</a:t>
            </a:r>
          </a:p>
          <a:p>
            <a:pPr algn="just"/>
            <a:endParaRPr lang="en-US" sz="2000" i="0" u="none" strike="noStrike" dirty="0">
              <a:solidFill>
                <a:schemeClr val="tx1">
                  <a:lumMod val="75000"/>
                  <a:lumOff val="25000"/>
                </a:schemeClr>
              </a:solidFill>
              <a:effectLst/>
              <a:latin typeface="Abadi" panose="020B0604020104020204" pitchFamily="34" charset="0"/>
            </a:endParaRPr>
          </a:p>
          <a:p>
            <a:pPr algn="just"/>
            <a:r>
              <a:rPr lang="en-US" sz="2000" i="0" u="none" strike="noStrike" dirty="0">
                <a:solidFill>
                  <a:schemeClr val="tx1">
                    <a:lumMod val="75000"/>
                    <a:lumOff val="25000"/>
                  </a:schemeClr>
                </a:solidFill>
                <a:effectLst/>
                <a:latin typeface="Abadi" panose="020B0604020104020204" pitchFamily="34" charset="0"/>
              </a:rPr>
              <a:t>Identify and calculate the </a:t>
            </a:r>
            <a:r>
              <a:rPr lang="en-US" sz="2000" i="0" u="none" strike="noStrike" dirty="0">
                <a:solidFill>
                  <a:srgbClr val="0948CB"/>
                </a:solidFill>
                <a:effectLst/>
                <a:latin typeface="Abadi" panose="020B0604020104020204" pitchFamily="34" charset="0"/>
              </a:rPr>
              <a:t>percentage of the missing values</a:t>
            </a:r>
          </a:p>
          <a:p>
            <a:pPr algn="just" fontAlgn="base"/>
            <a:r>
              <a:rPr lang="en-US" sz="2000" i="0" u="none" strike="noStrike" dirty="0">
                <a:solidFill>
                  <a:schemeClr val="tx1">
                    <a:lumMod val="75000"/>
                    <a:lumOff val="25000"/>
                  </a:schemeClr>
                </a:solidFill>
                <a:effectLst/>
                <a:latin typeface="Abadi" panose="020B0604020104020204" pitchFamily="34" charset="0"/>
              </a:rPr>
              <a:t>Calculate the </a:t>
            </a:r>
            <a:r>
              <a:rPr lang="en-US" sz="2000" i="0" u="none" strike="noStrike" dirty="0">
                <a:solidFill>
                  <a:srgbClr val="0948CB"/>
                </a:solidFill>
                <a:effectLst/>
                <a:latin typeface="Abadi" panose="020B0604020104020204" pitchFamily="34" charset="0"/>
              </a:rPr>
              <a:t>number of launches </a:t>
            </a:r>
            <a:r>
              <a:rPr lang="en-US" sz="2000" i="0" u="none" strike="noStrike" dirty="0">
                <a:solidFill>
                  <a:schemeClr val="tx1">
                    <a:lumMod val="75000"/>
                    <a:lumOff val="25000"/>
                  </a:schemeClr>
                </a:solidFill>
                <a:effectLst/>
                <a:latin typeface="Abadi" panose="020B0604020104020204" pitchFamily="34" charset="0"/>
              </a:rPr>
              <a:t>on each </a:t>
            </a:r>
            <a:r>
              <a:rPr lang="en-US" sz="2000" i="0" u="none" strike="noStrike" dirty="0">
                <a:solidFill>
                  <a:srgbClr val="0948CB"/>
                </a:solidFill>
                <a:effectLst/>
                <a:latin typeface="Abadi" panose="020B0604020104020204" pitchFamily="34" charset="0"/>
              </a:rPr>
              <a:t>site</a:t>
            </a:r>
          </a:p>
          <a:p>
            <a:pPr algn="just"/>
            <a:r>
              <a:rPr lang="en-US" sz="2000" i="0" u="none" strike="noStrike" dirty="0">
                <a:solidFill>
                  <a:schemeClr val="tx1">
                    <a:lumMod val="75000"/>
                    <a:lumOff val="25000"/>
                  </a:schemeClr>
                </a:solidFill>
                <a:effectLst/>
                <a:latin typeface="Abadi" panose="020B0604020104020204" pitchFamily="34" charset="0"/>
              </a:rPr>
              <a:t>Calculate the </a:t>
            </a:r>
            <a:r>
              <a:rPr lang="en-US" sz="2000" i="0" u="none" strike="noStrike" dirty="0">
                <a:solidFill>
                  <a:srgbClr val="0948CB"/>
                </a:solidFill>
                <a:effectLst/>
                <a:latin typeface="Abadi" panose="020B0604020104020204" pitchFamily="34" charset="0"/>
              </a:rPr>
              <a:t>number and occurrence </a:t>
            </a:r>
            <a:r>
              <a:rPr lang="en-US" sz="2000" i="0" u="none" strike="noStrike" dirty="0">
                <a:solidFill>
                  <a:schemeClr val="tx1">
                    <a:lumMod val="75000"/>
                    <a:lumOff val="25000"/>
                  </a:schemeClr>
                </a:solidFill>
                <a:effectLst/>
                <a:latin typeface="Abadi" panose="020B0604020104020204" pitchFamily="34" charset="0"/>
              </a:rPr>
              <a:t>of each </a:t>
            </a:r>
            <a:r>
              <a:rPr lang="en-US" sz="2000" i="0" u="none" strike="noStrike" dirty="0">
                <a:solidFill>
                  <a:srgbClr val="0948CB"/>
                </a:solidFill>
                <a:effectLst/>
                <a:latin typeface="Abadi" panose="020B0604020104020204" pitchFamily="34" charset="0"/>
              </a:rPr>
              <a:t>orbit</a:t>
            </a:r>
          </a:p>
          <a:p>
            <a:pPr algn="just"/>
            <a:r>
              <a:rPr lang="en-US" sz="2000" i="0" u="none" strike="noStrike" dirty="0">
                <a:solidFill>
                  <a:schemeClr val="tx1">
                    <a:lumMod val="75000"/>
                    <a:lumOff val="25000"/>
                  </a:schemeClr>
                </a:solidFill>
                <a:effectLst/>
                <a:latin typeface="Abadi" panose="020B0604020104020204" pitchFamily="34" charset="0"/>
              </a:rPr>
              <a:t>Calculate the </a:t>
            </a:r>
            <a:r>
              <a:rPr lang="en-US" sz="2000" i="0" u="none" strike="noStrike" dirty="0">
                <a:solidFill>
                  <a:srgbClr val="0948CB"/>
                </a:solidFill>
                <a:effectLst/>
                <a:latin typeface="Abadi" panose="020B0604020104020204" pitchFamily="34" charset="0"/>
              </a:rPr>
              <a:t>number and occurrence </a:t>
            </a:r>
            <a:r>
              <a:rPr lang="en-US" sz="2000" i="0" u="none" strike="noStrike" dirty="0">
                <a:solidFill>
                  <a:schemeClr val="tx1">
                    <a:lumMod val="75000"/>
                    <a:lumOff val="25000"/>
                  </a:schemeClr>
                </a:solidFill>
                <a:effectLst/>
                <a:latin typeface="Abadi" panose="020B0604020104020204" pitchFamily="34" charset="0"/>
              </a:rPr>
              <a:t>of mission outcome of the </a:t>
            </a:r>
            <a:r>
              <a:rPr lang="en-US" sz="2000" i="0" u="none" strike="noStrike" dirty="0">
                <a:solidFill>
                  <a:srgbClr val="0948CB"/>
                </a:solidFill>
                <a:effectLst/>
                <a:latin typeface="Abadi" panose="020B0604020104020204" pitchFamily="34" charset="0"/>
              </a:rPr>
              <a:t>orbits</a:t>
            </a:r>
          </a:p>
          <a:p>
            <a:pPr algn="just"/>
            <a:r>
              <a:rPr lang="en-US" sz="2000" i="0" u="none" strike="noStrike" dirty="0">
                <a:solidFill>
                  <a:schemeClr val="tx1">
                    <a:lumMod val="75000"/>
                    <a:lumOff val="25000"/>
                  </a:schemeClr>
                </a:solidFill>
                <a:effectLst/>
                <a:latin typeface="Abadi" panose="020B0604020104020204" pitchFamily="34" charset="0"/>
              </a:rPr>
              <a:t>Create a </a:t>
            </a:r>
            <a:r>
              <a:rPr lang="en-US" sz="2000" i="0" u="none" strike="noStrike" dirty="0">
                <a:solidFill>
                  <a:srgbClr val="0948CB"/>
                </a:solidFill>
                <a:effectLst/>
                <a:latin typeface="Abadi" panose="020B0604020104020204" pitchFamily="34" charset="0"/>
              </a:rPr>
              <a:t>landing outcome label </a:t>
            </a:r>
            <a:r>
              <a:rPr lang="en-US" sz="2000" i="0" u="none" strike="noStrike" dirty="0">
                <a:solidFill>
                  <a:schemeClr val="tx1">
                    <a:lumMod val="75000"/>
                    <a:lumOff val="25000"/>
                  </a:schemeClr>
                </a:solidFill>
                <a:effectLst/>
                <a:latin typeface="Abadi" panose="020B0604020104020204" pitchFamily="34" charset="0"/>
              </a:rPr>
              <a:t>from </a:t>
            </a:r>
            <a:r>
              <a:rPr lang="en-US" sz="2000" i="0" u="none" strike="noStrike" dirty="0">
                <a:solidFill>
                  <a:srgbClr val="0948CB"/>
                </a:solidFill>
                <a:effectLst/>
                <a:latin typeface="Abadi" panose="020B0604020104020204" pitchFamily="34" charset="0"/>
              </a:rPr>
              <a:t>Outcome</a:t>
            </a:r>
            <a:r>
              <a:rPr lang="en-US" sz="2000" i="0" u="none" strike="noStrike" dirty="0">
                <a:solidFill>
                  <a:schemeClr val="tx1">
                    <a:lumMod val="75000"/>
                    <a:lumOff val="25000"/>
                  </a:schemeClr>
                </a:solidFill>
                <a:effectLst/>
                <a:latin typeface="Abadi" panose="020B0604020104020204" pitchFamily="34" charset="0"/>
              </a:rPr>
              <a:t> column</a:t>
            </a:r>
          </a:p>
          <a:p>
            <a:pPr algn="just"/>
            <a:endParaRPr lang="en-US" sz="2000" dirty="0">
              <a:solidFill>
                <a:schemeClr val="tx1">
                  <a:lumMod val="75000"/>
                  <a:lumOff val="25000"/>
                </a:schemeClr>
              </a:solidFill>
              <a:latin typeface="Abadi" panose="020B0604020104020204" pitchFamily="34" charset="0"/>
            </a:endParaRPr>
          </a:p>
          <a:p>
            <a:pPr algn="just"/>
            <a:r>
              <a:rPr lang="en-US" sz="2000" dirty="0">
                <a:solidFill>
                  <a:srgbClr val="0B49CB"/>
                </a:solidFill>
                <a:latin typeface="Abadi" panose="020B0604020104020204" pitchFamily="34" charset="0"/>
              </a:rPr>
              <a:t>GitHub URL: </a:t>
            </a:r>
            <a:r>
              <a:rPr lang="en-US" sz="2000" dirty="0">
                <a:solidFill>
                  <a:schemeClr val="tx1">
                    <a:lumMod val="75000"/>
                    <a:lumOff val="25000"/>
                  </a:schemeClr>
                </a:solidFill>
                <a:latin typeface="Abadi" panose="020B0604020104020204" pitchFamily="34" charset="0"/>
              </a:rPr>
              <a:t>https://</a:t>
            </a:r>
            <a:r>
              <a:rPr lang="en-US" sz="2000" dirty="0" err="1">
                <a:solidFill>
                  <a:schemeClr val="tx1">
                    <a:lumMod val="75000"/>
                    <a:lumOff val="25000"/>
                  </a:schemeClr>
                </a:solidFill>
                <a:latin typeface="Abadi" panose="020B0604020104020204" pitchFamily="34" charset="0"/>
              </a:rPr>
              <a:t>github.com</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Roaweeh</a:t>
            </a:r>
            <a:r>
              <a:rPr lang="en-US" sz="2000" dirty="0">
                <a:solidFill>
                  <a:schemeClr val="tx1">
                    <a:lumMod val="75000"/>
                    <a:lumOff val="25000"/>
                  </a:schemeClr>
                </a:solidFill>
                <a:latin typeface="Abadi" panose="020B0604020104020204" pitchFamily="34" charset="0"/>
              </a:rPr>
              <a:t>/IBM-Data-Science-Capstone/blob/main/labs-jupyter-spacex-Data%20wrangling.ipynb</a:t>
            </a:r>
          </a:p>
          <a:p>
            <a:pPr marL="0" indent="0" algn="just">
              <a:buNone/>
            </a:pPr>
            <a:endParaRPr lang="en-US" sz="2000" i="0" u="none" strike="noStrike" dirty="0">
              <a:solidFill>
                <a:schemeClr val="tx1">
                  <a:lumMod val="75000"/>
                  <a:lumOff val="25000"/>
                </a:schemeClr>
              </a:solidFill>
              <a:effectLst/>
              <a:latin typeface="Abadi" panose="020B0604020104020204" pitchFamily="34" charset="0"/>
            </a:endParaRPr>
          </a:p>
          <a:p>
            <a:pPr marL="0" indent="0" algn="just">
              <a:buNone/>
            </a:pPr>
            <a:endParaRPr lang="en-US" sz="2000" dirty="0">
              <a:solidFill>
                <a:schemeClr val="tx1">
                  <a:lumMod val="75000"/>
                  <a:lumOff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91342"/>
            <a:ext cx="10515599" cy="3668487"/>
          </a:xfrm>
          <a:prstGeom prst="rect">
            <a:avLst/>
          </a:prstGeom>
        </p:spPr>
        <p:txBody>
          <a:bodyPr lIns="91440" tIns="45720" rIns="91440" bIns="45720" anchor="t"/>
          <a:lstStyle/>
          <a:p>
            <a:pPr marL="0" indent="0">
              <a:lnSpc>
                <a:spcPct val="100000"/>
              </a:lnSpc>
              <a:spcBef>
                <a:spcPts val="1400"/>
              </a:spcBef>
              <a:buNone/>
            </a:pPr>
            <a:r>
              <a:rPr lang="en-US" sz="2000" dirty="0">
                <a:solidFill>
                  <a:schemeClr val="tx1">
                    <a:lumMod val="75000"/>
                    <a:lumOff val="25000"/>
                  </a:schemeClr>
                </a:solidFill>
                <a:latin typeface="Abadi" panose="020B0604020104020204" pitchFamily="34" charset="0"/>
              </a:rPr>
              <a:t>Perform </a:t>
            </a:r>
            <a:r>
              <a:rPr lang="en-US" sz="2000" dirty="0">
                <a:solidFill>
                  <a:srgbClr val="0B49CB"/>
                </a:solidFill>
                <a:latin typeface="Abadi" panose="020B0604020104020204" pitchFamily="34" charset="0"/>
              </a:rPr>
              <a:t>Exploratory Data Analysis </a:t>
            </a:r>
            <a:r>
              <a:rPr lang="en-US" sz="2000" dirty="0">
                <a:solidFill>
                  <a:schemeClr val="tx1">
                    <a:lumMod val="75000"/>
                    <a:lumOff val="25000"/>
                  </a:schemeClr>
                </a:solidFill>
                <a:latin typeface="Abadi" panose="020B0604020104020204" pitchFamily="34" charset="0"/>
              </a:rPr>
              <a:t>and </a:t>
            </a:r>
            <a:r>
              <a:rPr lang="en-US" sz="2000" dirty="0">
                <a:solidFill>
                  <a:srgbClr val="0B49CB"/>
                </a:solidFill>
                <a:latin typeface="Abadi" panose="020B0604020104020204" pitchFamily="34" charset="0"/>
              </a:rPr>
              <a:t>Feature Engineering </a:t>
            </a:r>
            <a:r>
              <a:rPr lang="en-US" sz="2000" dirty="0">
                <a:solidFill>
                  <a:schemeClr val="tx1">
                    <a:lumMod val="75000"/>
                    <a:lumOff val="25000"/>
                  </a:schemeClr>
                </a:solidFill>
                <a:latin typeface="Abadi" panose="020B0604020104020204" pitchFamily="34" charset="0"/>
              </a:rPr>
              <a:t>using </a:t>
            </a:r>
            <a:r>
              <a:rPr lang="en-US" sz="2000" dirty="0">
                <a:solidFill>
                  <a:srgbClr val="0B49CB"/>
                </a:solidFill>
                <a:latin typeface="Abadi" panose="020B0604020104020204" pitchFamily="34" charset="0"/>
              </a:rPr>
              <a:t>Pandas</a:t>
            </a:r>
            <a:r>
              <a:rPr lang="en-US" sz="2000" dirty="0">
                <a:solidFill>
                  <a:schemeClr val="tx1">
                    <a:lumMod val="75000"/>
                    <a:lumOff val="25000"/>
                  </a:schemeClr>
                </a:solidFill>
                <a:latin typeface="Abadi" panose="020B0604020104020204" pitchFamily="34" charset="0"/>
              </a:rPr>
              <a:t> and </a:t>
            </a:r>
            <a:r>
              <a:rPr lang="en-US" sz="2000" dirty="0">
                <a:solidFill>
                  <a:srgbClr val="0B49CB"/>
                </a:solidFill>
                <a:latin typeface="Abadi" panose="020B0604020104020204" pitchFamily="34" charset="0"/>
              </a:rPr>
              <a:t>Matplotlib. </a:t>
            </a:r>
            <a:r>
              <a:rPr lang="en-US" sz="2000" dirty="0">
                <a:solidFill>
                  <a:schemeClr val="tx1">
                    <a:lumMod val="75000"/>
                    <a:lumOff val="25000"/>
                  </a:schemeClr>
                </a:solidFill>
                <a:latin typeface="Abadi" panose="020B0604020104020204" pitchFamily="34" charset="0"/>
              </a:rPr>
              <a:t>Charts plotted:</a:t>
            </a:r>
          </a:p>
          <a:p>
            <a:pPr>
              <a:lnSpc>
                <a:spcPct val="100000"/>
              </a:lnSpc>
              <a:spcBef>
                <a:spcPts val="1400"/>
              </a:spcBef>
            </a:pPr>
            <a:r>
              <a:rPr lang="en-US" sz="2000" dirty="0">
                <a:solidFill>
                  <a:srgbClr val="0B49CB"/>
                </a:solidFill>
                <a:effectLst/>
                <a:latin typeface="Abadi" panose="020B0604020104020204" pitchFamily="34" charset="0"/>
              </a:rPr>
              <a:t>Flight number </a:t>
            </a:r>
            <a:r>
              <a:rPr lang="en-US" sz="2000" b="1" dirty="0">
                <a:solidFill>
                  <a:schemeClr val="tx1">
                    <a:lumMod val="75000"/>
                    <a:lumOff val="25000"/>
                  </a:schemeClr>
                </a:solidFill>
                <a:effectLst/>
                <a:latin typeface="Abadi" panose="020B0604020104020204" pitchFamily="34" charset="0"/>
              </a:rPr>
              <a:t>Vs</a:t>
            </a:r>
            <a:r>
              <a:rPr lang="en-US" sz="2000" dirty="0">
                <a:solidFill>
                  <a:schemeClr val="tx1">
                    <a:lumMod val="75000"/>
                    <a:lumOff val="25000"/>
                  </a:schemeClr>
                </a:solidFill>
                <a:effectLst/>
                <a:latin typeface="Abadi" panose="020B0604020104020204" pitchFamily="34" charset="0"/>
              </a:rPr>
              <a:t> </a:t>
            </a:r>
            <a:r>
              <a:rPr lang="en-US" sz="2000" dirty="0">
                <a:solidFill>
                  <a:srgbClr val="0B49CB"/>
                </a:solidFill>
                <a:effectLst/>
                <a:latin typeface="Abadi" panose="020B0604020104020204" pitchFamily="34" charset="0"/>
              </a:rPr>
              <a:t>Launch site</a:t>
            </a:r>
          </a:p>
          <a:p>
            <a:pPr>
              <a:lnSpc>
                <a:spcPct val="100000"/>
              </a:lnSpc>
              <a:spcBef>
                <a:spcPts val="1400"/>
              </a:spcBef>
            </a:pPr>
            <a:r>
              <a:rPr lang="en-US" sz="2000" dirty="0">
                <a:solidFill>
                  <a:srgbClr val="0B49CB"/>
                </a:solidFill>
                <a:effectLst/>
                <a:latin typeface="Abadi" panose="020B0604020104020204" pitchFamily="34" charset="0"/>
              </a:rPr>
              <a:t>Payload </a:t>
            </a:r>
            <a:r>
              <a:rPr lang="en-US" sz="2000" b="1" dirty="0">
                <a:solidFill>
                  <a:schemeClr val="tx1">
                    <a:lumMod val="75000"/>
                    <a:lumOff val="25000"/>
                  </a:schemeClr>
                </a:solidFill>
                <a:effectLst/>
                <a:latin typeface="Abadi" panose="020B0604020104020204" pitchFamily="34" charset="0"/>
              </a:rPr>
              <a:t>Vs</a:t>
            </a:r>
            <a:r>
              <a:rPr lang="en-US" sz="2000" dirty="0">
                <a:solidFill>
                  <a:schemeClr val="tx1">
                    <a:lumMod val="75000"/>
                    <a:lumOff val="25000"/>
                  </a:schemeClr>
                </a:solidFill>
                <a:effectLst/>
                <a:latin typeface="Abadi" panose="020B0604020104020204" pitchFamily="34" charset="0"/>
              </a:rPr>
              <a:t> </a:t>
            </a:r>
            <a:r>
              <a:rPr lang="en-US" sz="2000" dirty="0">
                <a:solidFill>
                  <a:srgbClr val="0B49CB"/>
                </a:solidFill>
                <a:effectLst/>
                <a:latin typeface="Abadi" panose="020B0604020104020204" pitchFamily="34" charset="0"/>
              </a:rPr>
              <a:t>Launch site</a:t>
            </a:r>
            <a:endParaRPr lang="en-US" sz="2000" dirty="0">
              <a:solidFill>
                <a:srgbClr val="0B49CB"/>
              </a:solidFill>
              <a:latin typeface="Abadi" panose="020B0604020104020204" pitchFamily="34" charset="0"/>
            </a:endParaRPr>
          </a:p>
          <a:p>
            <a:pPr>
              <a:lnSpc>
                <a:spcPct val="100000"/>
              </a:lnSpc>
              <a:spcBef>
                <a:spcPts val="1400"/>
              </a:spcBef>
            </a:pPr>
            <a:r>
              <a:rPr lang="en-US" sz="2000" dirty="0">
                <a:solidFill>
                  <a:srgbClr val="0B49CB"/>
                </a:solidFill>
                <a:latin typeface="Abadi" panose="020B0604020104020204" pitchFamily="34" charset="0"/>
              </a:rPr>
              <a:t>S</a:t>
            </a:r>
            <a:r>
              <a:rPr lang="en-US" sz="2000" dirty="0">
                <a:solidFill>
                  <a:srgbClr val="0B49CB"/>
                </a:solidFill>
                <a:effectLst/>
                <a:latin typeface="Abadi" panose="020B0604020104020204" pitchFamily="34" charset="0"/>
              </a:rPr>
              <a:t>uccess rate </a:t>
            </a:r>
            <a:r>
              <a:rPr lang="en-US" sz="2000" b="1" dirty="0">
                <a:solidFill>
                  <a:schemeClr val="tx1">
                    <a:lumMod val="75000"/>
                    <a:lumOff val="25000"/>
                  </a:schemeClr>
                </a:solidFill>
                <a:effectLst/>
                <a:latin typeface="Abadi" panose="020B0604020104020204" pitchFamily="34" charset="0"/>
              </a:rPr>
              <a:t>Vs</a:t>
            </a:r>
            <a:r>
              <a:rPr lang="en-US" sz="2000" dirty="0">
                <a:solidFill>
                  <a:schemeClr val="tx1">
                    <a:lumMod val="75000"/>
                    <a:lumOff val="25000"/>
                  </a:schemeClr>
                </a:solidFill>
                <a:effectLst/>
                <a:latin typeface="Abadi" panose="020B0604020104020204" pitchFamily="34" charset="0"/>
              </a:rPr>
              <a:t> </a:t>
            </a:r>
            <a:r>
              <a:rPr lang="en-US" sz="2000" dirty="0">
                <a:solidFill>
                  <a:srgbClr val="0B49CB"/>
                </a:solidFill>
                <a:latin typeface="Abadi" panose="020B0604020104020204" pitchFamily="34" charset="0"/>
              </a:rPr>
              <a:t>O</a:t>
            </a:r>
            <a:r>
              <a:rPr lang="en-US" sz="2000" dirty="0">
                <a:solidFill>
                  <a:srgbClr val="0B49CB"/>
                </a:solidFill>
                <a:effectLst/>
                <a:latin typeface="Abadi" panose="020B0604020104020204" pitchFamily="34" charset="0"/>
              </a:rPr>
              <a:t>rbit type</a:t>
            </a:r>
          </a:p>
          <a:p>
            <a:pPr>
              <a:lnSpc>
                <a:spcPct val="100000"/>
              </a:lnSpc>
              <a:spcBef>
                <a:spcPts val="1400"/>
              </a:spcBef>
            </a:pPr>
            <a:r>
              <a:rPr lang="en-US" sz="2000" dirty="0">
                <a:solidFill>
                  <a:srgbClr val="0B49CB"/>
                </a:solidFill>
                <a:effectLst/>
                <a:latin typeface="Abadi" panose="020B0604020104020204" pitchFamily="34" charset="0"/>
              </a:rPr>
              <a:t>Flight number </a:t>
            </a:r>
            <a:r>
              <a:rPr lang="en-US" sz="2000" b="1" dirty="0">
                <a:solidFill>
                  <a:schemeClr val="tx1">
                    <a:lumMod val="75000"/>
                    <a:lumOff val="25000"/>
                  </a:schemeClr>
                </a:solidFill>
                <a:effectLst/>
                <a:latin typeface="Abadi" panose="020B0604020104020204" pitchFamily="34" charset="0"/>
              </a:rPr>
              <a:t>Vs</a:t>
            </a:r>
            <a:r>
              <a:rPr lang="en-US" sz="2000" dirty="0">
                <a:solidFill>
                  <a:schemeClr val="tx1">
                    <a:lumMod val="75000"/>
                    <a:lumOff val="25000"/>
                  </a:schemeClr>
                </a:solidFill>
                <a:effectLst/>
                <a:latin typeface="Abadi" panose="020B0604020104020204" pitchFamily="34" charset="0"/>
              </a:rPr>
              <a:t> </a:t>
            </a:r>
            <a:r>
              <a:rPr lang="en-US" sz="2000" dirty="0">
                <a:solidFill>
                  <a:srgbClr val="0B49CB"/>
                </a:solidFill>
                <a:effectLst/>
                <a:latin typeface="Abadi" panose="020B0604020104020204" pitchFamily="34" charset="0"/>
              </a:rPr>
              <a:t>Orbit type</a:t>
            </a:r>
            <a:endParaRPr lang="en-US" sz="2000" dirty="0">
              <a:solidFill>
                <a:srgbClr val="0B49CB"/>
              </a:solidFill>
              <a:latin typeface="Abadi" panose="020B0604020104020204" pitchFamily="34" charset="0"/>
            </a:endParaRPr>
          </a:p>
          <a:p>
            <a:pPr>
              <a:lnSpc>
                <a:spcPct val="100000"/>
              </a:lnSpc>
              <a:spcBef>
                <a:spcPts val="1400"/>
              </a:spcBef>
            </a:pPr>
            <a:r>
              <a:rPr lang="en-US" sz="2000" dirty="0">
                <a:solidFill>
                  <a:srgbClr val="0B49CB"/>
                </a:solidFill>
                <a:effectLst/>
                <a:latin typeface="Abadi" panose="020B0604020104020204" pitchFamily="34" charset="0"/>
              </a:rPr>
              <a:t>Payload </a:t>
            </a:r>
            <a:r>
              <a:rPr lang="en-US" sz="2000" b="1" dirty="0">
                <a:solidFill>
                  <a:schemeClr val="tx1">
                    <a:lumMod val="75000"/>
                    <a:lumOff val="25000"/>
                  </a:schemeClr>
                </a:solidFill>
                <a:effectLst/>
                <a:latin typeface="Abadi" panose="020B0604020104020204" pitchFamily="34" charset="0"/>
              </a:rPr>
              <a:t>Vs</a:t>
            </a:r>
            <a:r>
              <a:rPr lang="en-US" sz="2000" dirty="0">
                <a:solidFill>
                  <a:schemeClr val="tx1">
                    <a:lumMod val="75000"/>
                    <a:lumOff val="25000"/>
                  </a:schemeClr>
                </a:solidFill>
                <a:effectLst/>
                <a:latin typeface="Abadi" panose="020B0604020104020204" pitchFamily="34" charset="0"/>
              </a:rPr>
              <a:t> </a:t>
            </a:r>
            <a:r>
              <a:rPr lang="en-US" sz="2000" dirty="0">
                <a:solidFill>
                  <a:srgbClr val="0B49CB"/>
                </a:solidFill>
                <a:effectLst/>
                <a:latin typeface="Abadi" panose="020B0604020104020204" pitchFamily="34" charset="0"/>
              </a:rPr>
              <a:t>Orbit type</a:t>
            </a:r>
          </a:p>
          <a:p>
            <a:pPr>
              <a:lnSpc>
                <a:spcPct val="100000"/>
              </a:lnSpc>
              <a:spcBef>
                <a:spcPts val="1400"/>
              </a:spcBef>
            </a:pPr>
            <a:r>
              <a:rPr lang="en-US" sz="2000" dirty="0">
                <a:solidFill>
                  <a:srgbClr val="0B49CB"/>
                </a:solidFill>
                <a:latin typeface="Abadi" panose="020B0604020104020204" pitchFamily="34" charset="0"/>
              </a:rPr>
              <a:t>T</a:t>
            </a:r>
            <a:r>
              <a:rPr lang="en-US" sz="2000" dirty="0">
                <a:solidFill>
                  <a:srgbClr val="0B49CB"/>
                </a:solidFill>
                <a:effectLst/>
                <a:latin typeface="Abadi" panose="020B0604020104020204" pitchFamily="34" charset="0"/>
              </a:rPr>
              <a:t>he launch success yearly trend</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diagram of the earth&#10;&#10;Description automatically generated">
            <a:extLst>
              <a:ext uri="{FF2B5EF4-FFF2-40B4-BE49-F238E27FC236}">
                <a16:creationId xmlns:a16="http://schemas.microsoft.com/office/drawing/2014/main" id="{967B0FE0-ED35-0468-9EFE-9130B7E462B9}"/>
              </a:ext>
            </a:extLst>
          </p:cNvPr>
          <p:cNvPicPr>
            <a:picLocks noChangeAspect="1"/>
          </p:cNvPicPr>
          <p:nvPr/>
        </p:nvPicPr>
        <p:blipFill>
          <a:blip r:embed="rId3"/>
          <a:stretch>
            <a:fillRect/>
          </a:stretch>
        </p:blipFill>
        <p:spPr>
          <a:xfrm>
            <a:off x="6355447" y="2291558"/>
            <a:ext cx="5102525" cy="3701251"/>
          </a:xfrm>
          <a:prstGeom prst="rect">
            <a:avLst/>
          </a:prstGeom>
          <a:ln>
            <a:solidFill>
              <a:schemeClr val="tx1"/>
            </a:solidFill>
          </a:ln>
        </p:spPr>
      </p:pic>
      <p:sp>
        <p:nvSpPr>
          <p:cNvPr id="6" name="TextBox 5">
            <a:extLst>
              <a:ext uri="{FF2B5EF4-FFF2-40B4-BE49-F238E27FC236}">
                <a16:creationId xmlns:a16="http://schemas.microsoft.com/office/drawing/2014/main" id="{6703E7A4-DFBD-6D56-89AA-700899303544}"/>
              </a:ext>
            </a:extLst>
          </p:cNvPr>
          <p:cNvSpPr txBox="1"/>
          <p:nvPr/>
        </p:nvSpPr>
        <p:spPr>
          <a:xfrm>
            <a:off x="770012" y="5145435"/>
            <a:ext cx="5585435" cy="129266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B49CB"/>
                </a:solidFill>
                <a:latin typeface="Abadi" panose="020B0604020104020204" pitchFamily="34" charset="0"/>
              </a:rPr>
              <a:t>GitHub URL: </a:t>
            </a:r>
            <a:r>
              <a:rPr lang="en-US" sz="2000" dirty="0">
                <a:solidFill>
                  <a:schemeClr val="tx1">
                    <a:lumMod val="75000"/>
                    <a:lumOff val="25000"/>
                  </a:schemeClr>
                </a:solidFill>
                <a:latin typeface="Abadi" panose="020B0604020104020204" pitchFamily="34" charset="0"/>
              </a:rPr>
              <a:t>https://</a:t>
            </a:r>
            <a:r>
              <a:rPr lang="en-US" sz="2000" dirty="0" err="1">
                <a:solidFill>
                  <a:schemeClr val="tx1">
                    <a:lumMod val="75000"/>
                    <a:lumOff val="25000"/>
                  </a:schemeClr>
                </a:solidFill>
                <a:latin typeface="Abadi" panose="020B0604020104020204" pitchFamily="34" charset="0"/>
              </a:rPr>
              <a:t>github.com</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Roaweeh</a:t>
            </a:r>
            <a:r>
              <a:rPr lang="en-US" sz="2000" dirty="0">
                <a:solidFill>
                  <a:schemeClr val="tx1">
                    <a:lumMod val="75000"/>
                    <a:lumOff val="25000"/>
                  </a:schemeClr>
                </a:solidFill>
                <a:latin typeface="Abadi" panose="020B0604020104020204" pitchFamily="34" charset="0"/>
              </a:rPr>
              <a:t>/IBM-Data-Science-Capstone/blob/main/</a:t>
            </a:r>
            <a:r>
              <a:rPr lang="en-US" sz="2000" dirty="0" err="1">
                <a:solidFill>
                  <a:schemeClr val="tx1">
                    <a:lumMod val="75000"/>
                    <a:lumOff val="25000"/>
                  </a:schemeClr>
                </a:solidFill>
                <a:latin typeface="Abadi" panose="020B0604020104020204" pitchFamily="34" charset="0"/>
              </a:rPr>
              <a:t>jupyter</a:t>
            </a:r>
            <a:r>
              <a:rPr lang="en-US" sz="2000" dirty="0">
                <a:solidFill>
                  <a:schemeClr val="tx1">
                    <a:lumMod val="75000"/>
                    <a:lumOff val="25000"/>
                  </a:schemeClr>
                </a:solidFill>
                <a:latin typeface="Abadi" panose="020B0604020104020204" pitchFamily="34" charset="0"/>
              </a:rPr>
              <a:t>-labs-</a:t>
            </a:r>
            <a:r>
              <a:rPr lang="en-US" sz="2000" dirty="0" err="1">
                <a:solidFill>
                  <a:schemeClr val="tx1">
                    <a:lumMod val="75000"/>
                    <a:lumOff val="25000"/>
                  </a:schemeClr>
                </a:solidFill>
                <a:latin typeface="Abadi" panose="020B0604020104020204" pitchFamily="34" charset="0"/>
              </a:rPr>
              <a:t>eda</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dataviz.ipynb</a:t>
            </a:r>
            <a:endParaRPr lang="en-US" sz="2000" dirty="0">
              <a:latin typeface="Abadi" panose="020B0604020104020204" pitchFamily="34" charset="0"/>
            </a:endParaRPr>
          </a:p>
          <a:p>
            <a:endParaRPr lang="en-SA"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8942" y="1695261"/>
            <a:ext cx="4942725" cy="3426579"/>
          </a:xfrm>
          <a:prstGeom prst="rect">
            <a:avLst/>
          </a:prstGeom>
        </p:spPr>
        <p:txBody>
          <a:bodyPr lIns="91440" tIns="45720" rIns="91440" bIns="45720" anchor="t"/>
          <a:lstStyle/>
          <a:p>
            <a:pPr marL="0" indent="0">
              <a:lnSpc>
                <a:spcPct val="100000"/>
              </a:lnSpc>
              <a:spcBef>
                <a:spcPts val="1400"/>
              </a:spcBef>
              <a:buNone/>
            </a:pPr>
            <a:r>
              <a:rPr lang="en-US" sz="2000" dirty="0">
                <a:solidFill>
                  <a:schemeClr val="tx1">
                    <a:lumMod val="75000"/>
                    <a:lumOff val="25000"/>
                  </a:schemeClr>
                </a:solidFill>
                <a:latin typeface="Abadi" panose="020B0604020104020204" pitchFamily="34" charset="0"/>
              </a:rPr>
              <a:t>Execute the </a:t>
            </a:r>
            <a:r>
              <a:rPr lang="en-US" sz="2000" dirty="0">
                <a:solidFill>
                  <a:srgbClr val="0B49CB"/>
                </a:solidFill>
                <a:latin typeface="Abadi" panose="020B0604020104020204" pitchFamily="34" charset="0"/>
              </a:rPr>
              <a:t>SQL queries </a:t>
            </a:r>
            <a:r>
              <a:rPr lang="en-US" sz="2000" dirty="0">
                <a:solidFill>
                  <a:schemeClr val="tx1">
                    <a:lumMod val="75000"/>
                    <a:lumOff val="25000"/>
                  </a:schemeClr>
                </a:solidFill>
                <a:latin typeface="Abadi" panose="020B0604020104020204" pitchFamily="34" charset="0"/>
              </a:rPr>
              <a:t>to:</a:t>
            </a:r>
          </a:p>
          <a:p>
            <a:pPr algn="just">
              <a:lnSpc>
                <a:spcPct val="100000"/>
              </a:lnSpc>
              <a:spcBef>
                <a:spcPts val="1400"/>
              </a:spcBef>
            </a:pPr>
            <a:r>
              <a:rPr lang="en-US" sz="1400" dirty="0">
                <a:solidFill>
                  <a:schemeClr val="tx1">
                    <a:lumMod val="75000"/>
                    <a:lumOff val="25000"/>
                  </a:schemeClr>
                </a:solidFill>
                <a:latin typeface="Abadi" panose="020B0604020104020204" pitchFamily="34" charset="0"/>
              </a:rPr>
              <a:t>Display the names of the </a:t>
            </a:r>
            <a:r>
              <a:rPr lang="en-US" sz="1400" dirty="0">
                <a:solidFill>
                  <a:srgbClr val="0B49CB"/>
                </a:solidFill>
                <a:latin typeface="Abadi" panose="020B0604020104020204" pitchFamily="34" charset="0"/>
              </a:rPr>
              <a:t>unique launch sites </a:t>
            </a:r>
            <a:r>
              <a:rPr lang="en-US" sz="1400" dirty="0">
                <a:solidFill>
                  <a:schemeClr val="tx1">
                    <a:lumMod val="75000"/>
                    <a:lumOff val="25000"/>
                  </a:schemeClr>
                </a:solidFill>
                <a:latin typeface="Abadi" panose="020B0604020104020204" pitchFamily="34" charset="0"/>
              </a:rPr>
              <a:t>in the space mission</a:t>
            </a:r>
          </a:p>
          <a:p>
            <a:pPr algn="just">
              <a:lnSpc>
                <a:spcPct val="100000"/>
              </a:lnSpc>
              <a:spcBef>
                <a:spcPts val="1400"/>
              </a:spcBef>
            </a:pPr>
            <a:r>
              <a:rPr lang="en-US" sz="1400" dirty="0">
                <a:solidFill>
                  <a:schemeClr val="tx1">
                    <a:lumMod val="75000"/>
                    <a:lumOff val="25000"/>
                  </a:schemeClr>
                </a:solidFill>
                <a:latin typeface="Abadi" panose="020B0604020104020204" pitchFamily="34" charset="0"/>
              </a:rPr>
              <a:t>Display 5 records where launch sites </a:t>
            </a:r>
            <a:r>
              <a:rPr lang="en-US" sz="1400" dirty="0">
                <a:solidFill>
                  <a:srgbClr val="0B49CB"/>
                </a:solidFill>
                <a:latin typeface="Abadi" panose="020B0604020104020204" pitchFamily="34" charset="0"/>
              </a:rPr>
              <a:t>begin with the string 'CCA'</a:t>
            </a:r>
          </a:p>
          <a:p>
            <a:pPr algn="just">
              <a:lnSpc>
                <a:spcPct val="100000"/>
              </a:lnSpc>
              <a:spcBef>
                <a:spcPts val="1400"/>
              </a:spcBef>
            </a:pPr>
            <a:r>
              <a:rPr lang="en-US" sz="1400" dirty="0">
                <a:solidFill>
                  <a:schemeClr val="tx1">
                    <a:lumMod val="75000"/>
                    <a:lumOff val="25000"/>
                  </a:schemeClr>
                </a:solidFill>
                <a:latin typeface="Abadi" panose="020B0604020104020204" pitchFamily="34" charset="0"/>
              </a:rPr>
              <a:t>Display the </a:t>
            </a:r>
            <a:r>
              <a:rPr lang="en-US" sz="1400" dirty="0">
                <a:solidFill>
                  <a:srgbClr val="0B49CB"/>
                </a:solidFill>
                <a:latin typeface="Abadi" panose="020B0604020104020204" pitchFamily="34" charset="0"/>
              </a:rPr>
              <a:t>total payload mass </a:t>
            </a:r>
            <a:r>
              <a:rPr lang="en-US" sz="1400" dirty="0">
                <a:solidFill>
                  <a:schemeClr val="tx1">
                    <a:lumMod val="75000"/>
                    <a:lumOff val="25000"/>
                  </a:schemeClr>
                </a:solidFill>
                <a:latin typeface="Abadi" panose="020B0604020104020204" pitchFamily="34" charset="0"/>
              </a:rPr>
              <a:t>carried by boosters launched by NASA (CRS)</a:t>
            </a:r>
          </a:p>
          <a:p>
            <a:pPr algn="just">
              <a:lnSpc>
                <a:spcPct val="100000"/>
              </a:lnSpc>
              <a:spcBef>
                <a:spcPts val="1400"/>
              </a:spcBef>
            </a:pPr>
            <a:r>
              <a:rPr lang="en-US" sz="1400" dirty="0">
                <a:solidFill>
                  <a:schemeClr val="tx1">
                    <a:lumMod val="75000"/>
                    <a:lumOff val="25000"/>
                  </a:schemeClr>
                </a:solidFill>
                <a:latin typeface="Abadi" panose="020B0604020104020204" pitchFamily="34" charset="0"/>
              </a:rPr>
              <a:t>Display </a:t>
            </a:r>
            <a:r>
              <a:rPr lang="en-US" sz="1400" dirty="0">
                <a:solidFill>
                  <a:srgbClr val="0B49CB"/>
                </a:solidFill>
                <a:latin typeface="Abadi" panose="020B0604020104020204" pitchFamily="34" charset="0"/>
              </a:rPr>
              <a:t>average payload mass </a:t>
            </a:r>
            <a:r>
              <a:rPr lang="en-US" sz="1400" dirty="0">
                <a:solidFill>
                  <a:schemeClr val="tx1">
                    <a:lumMod val="75000"/>
                    <a:lumOff val="25000"/>
                  </a:schemeClr>
                </a:solidFill>
                <a:latin typeface="Abadi" panose="020B0604020104020204" pitchFamily="34" charset="0"/>
              </a:rPr>
              <a:t>carried by booster version F9 v1.1</a:t>
            </a:r>
          </a:p>
          <a:p>
            <a:pPr algn="just">
              <a:lnSpc>
                <a:spcPct val="100000"/>
              </a:lnSpc>
              <a:spcBef>
                <a:spcPts val="1400"/>
              </a:spcBef>
            </a:pPr>
            <a:r>
              <a:rPr lang="en-US" sz="1400" dirty="0">
                <a:solidFill>
                  <a:schemeClr val="tx1">
                    <a:lumMod val="75000"/>
                    <a:lumOff val="25000"/>
                  </a:schemeClr>
                </a:solidFill>
                <a:latin typeface="Abadi" panose="020B0604020104020204" pitchFamily="34" charset="0"/>
              </a:rPr>
              <a:t>List the date when the </a:t>
            </a:r>
            <a:r>
              <a:rPr lang="en-US" sz="1400" dirty="0">
                <a:solidFill>
                  <a:srgbClr val="0B49CB"/>
                </a:solidFill>
                <a:latin typeface="Abadi" panose="020B0604020104020204" pitchFamily="34" charset="0"/>
              </a:rPr>
              <a:t>first successful landing outcome </a:t>
            </a:r>
            <a:r>
              <a:rPr lang="en-US" sz="1400" dirty="0">
                <a:solidFill>
                  <a:schemeClr val="tx1">
                    <a:lumMod val="75000"/>
                    <a:lumOff val="25000"/>
                  </a:schemeClr>
                </a:solidFill>
                <a:latin typeface="Abadi" panose="020B0604020104020204" pitchFamily="34" charset="0"/>
              </a:rPr>
              <a:t>in ground pad was achieved</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Box 6">
            <a:extLst>
              <a:ext uri="{FF2B5EF4-FFF2-40B4-BE49-F238E27FC236}">
                <a16:creationId xmlns:a16="http://schemas.microsoft.com/office/drawing/2014/main" id="{589BE58F-32CB-6AFD-880E-DBA53C8B210F}"/>
              </a:ext>
            </a:extLst>
          </p:cNvPr>
          <p:cNvSpPr txBox="1"/>
          <p:nvPr/>
        </p:nvSpPr>
        <p:spPr>
          <a:xfrm>
            <a:off x="588942" y="5503881"/>
            <a:ext cx="10501553"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B49CB"/>
                </a:solidFill>
                <a:latin typeface="Abadi" panose="020B0604020104020204" pitchFamily="34" charset="0"/>
              </a:rPr>
              <a:t>GitHub URL: </a:t>
            </a:r>
            <a:r>
              <a:rPr lang="en-US" sz="1800" dirty="0">
                <a:solidFill>
                  <a:schemeClr val="tx1">
                    <a:lumMod val="75000"/>
                    <a:lumOff val="25000"/>
                  </a:schemeClr>
                </a:solidFill>
                <a:latin typeface="Abadi" panose="020B0604020104020204" pitchFamily="34" charset="0"/>
              </a:rPr>
              <a:t>https://</a:t>
            </a:r>
            <a:r>
              <a:rPr lang="en-US" sz="1800" dirty="0" err="1">
                <a:solidFill>
                  <a:schemeClr val="tx1">
                    <a:lumMod val="75000"/>
                    <a:lumOff val="25000"/>
                  </a:schemeClr>
                </a:solidFill>
                <a:latin typeface="Abadi" panose="020B0604020104020204" pitchFamily="34" charset="0"/>
              </a:rPr>
              <a:t>github.com</a:t>
            </a:r>
            <a:r>
              <a:rPr lang="en-US" sz="1800" dirty="0">
                <a:solidFill>
                  <a:schemeClr val="tx1">
                    <a:lumMod val="75000"/>
                    <a:lumOff val="25000"/>
                  </a:schemeClr>
                </a:solidFill>
                <a:latin typeface="Abadi" panose="020B0604020104020204" pitchFamily="34" charset="0"/>
              </a:rPr>
              <a:t>/</a:t>
            </a:r>
            <a:r>
              <a:rPr lang="en-US" sz="1800" dirty="0" err="1">
                <a:solidFill>
                  <a:schemeClr val="tx1">
                    <a:lumMod val="75000"/>
                    <a:lumOff val="25000"/>
                  </a:schemeClr>
                </a:solidFill>
                <a:latin typeface="Abadi" panose="020B0604020104020204" pitchFamily="34" charset="0"/>
              </a:rPr>
              <a:t>Roaweeh</a:t>
            </a:r>
            <a:r>
              <a:rPr lang="en-US" sz="1800" dirty="0">
                <a:solidFill>
                  <a:schemeClr val="tx1">
                    <a:lumMod val="75000"/>
                    <a:lumOff val="25000"/>
                  </a:schemeClr>
                </a:solidFill>
                <a:latin typeface="Abadi" panose="020B0604020104020204" pitchFamily="34" charset="0"/>
              </a:rPr>
              <a:t>/IBM-Data-Science-Capstone/blob/main/</a:t>
            </a:r>
            <a:r>
              <a:rPr lang="en-US" sz="1800" dirty="0" err="1">
                <a:solidFill>
                  <a:schemeClr val="tx1">
                    <a:lumMod val="75000"/>
                    <a:lumOff val="25000"/>
                  </a:schemeClr>
                </a:solidFill>
                <a:latin typeface="Abadi" panose="020B0604020104020204" pitchFamily="34" charset="0"/>
              </a:rPr>
              <a:t>jupyter</a:t>
            </a:r>
            <a:r>
              <a:rPr lang="en-US" sz="1800" dirty="0">
                <a:solidFill>
                  <a:schemeClr val="tx1">
                    <a:lumMod val="75000"/>
                    <a:lumOff val="25000"/>
                  </a:schemeClr>
                </a:solidFill>
                <a:latin typeface="Abadi" panose="020B0604020104020204" pitchFamily="34" charset="0"/>
              </a:rPr>
              <a:t>-labs-</a:t>
            </a:r>
            <a:r>
              <a:rPr lang="en-US" sz="1800" dirty="0" err="1">
                <a:solidFill>
                  <a:schemeClr val="tx1">
                    <a:lumMod val="75000"/>
                    <a:lumOff val="25000"/>
                  </a:schemeClr>
                </a:solidFill>
                <a:latin typeface="Abadi" panose="020B0604020104020204" pitchFamily="34" charset="0"/>
              </a:rPr>
              <a:t>eda</a:t>
            </a:r>
            <a:r>
              <a:rPr lang="en-US" sz="1800" dirty="0">
                <a:solidFill>
                  <a:schemeClr val="tx1">
                    <a:lumMod val="75000"/>
                    <a:lumOff val="25000"/>
                  </a:schemeClr>
                </a:solidFill>
                <a:latin typeface="Abadi" panose="020B0604020104020204" pitchFamily="34" charset="0"/>
              </a:rPr>
              <a:t>-</a:t>
            </a:r>
            <a:r>
              <a:rPr lang="en-US" sz="1800" dirty="0" err="1">
                <a:solidFill>
                  <a:schemeClr val="tx1">
                    <a:lumMod val="75000"/>
                    <a:lumOff val="25000"/>
                  </a:schemeClr>
                </a:solidFill>
                <a:latin typeface="Abadi" panose="020B0604020104020204" pitchFamily="34" charset="0"/>
              </a:rPr>
              <a:t>sql-coursera_sqllite.ipynb</a:t>
            </a:r>
            <a:endParaRPr lang="en-SA" dirty="0"/>
          </a:p>
        </p:txBody>
      </p:sp>
      <p:sp>
        <p:nvSpPr>
          <p:cNvPr id="8" name="TextBox 7">
            <a:extLst>
              <a:ext uri="{FF2B5EF4-FFF2-40B4-BE49-F238E27FC236}">
                <a16:creationId xmlns:a16="http://schemas.microsoft.com/office/drawing/2014/main" id="{8649516A-4795-A736-C49C-BD2FAC40A952}"/>
              </a:ext>
            </a:extLst>
          </p:cNvPr>
          <p:cNvSpPr txBox="1"/>
          <p:nvPr/>
        </p:nvSpPr>
        <p:spPr>
          <a:xfrm>
            <a:off x="5793404" y="2153674"/>
            <a:ext cx="5492207" cy="3426579"/>
          </a:xfrm>
          <a:prstGeom prst="rect">
            <a:avLst/>
          </a:prstGeom>
          <a:noFill/>
        </p:spPr>
        <p:txBody>
          <a:bodyPr wrap="square" rtlCol="0">
            <a:spAutoFit/>
          </a:bodyPr>
          <a:lstStyle/>
          <a:p>
            <a:pPr marL="285750" indent="-285750" algn="just">
              <a:lnSpc>
                <a:spcPct val="100000"/>
              </a:lnSpc>
              <a:spcBef>
                <a:spcPts val="1400"/>
              </a:spcBef>
              <a:buFont typeface="Arial" panose="020B0604020202020204" pitchFamily="34" charset="0"/>
              <a:buChar char="•"/>
            </a:pPr>
            <a:r>
              <a:rPr lang="en-US" sz="1400" dirty="0">
                <a:solidFill>
                  <a:schemeClr val="tx1">
                    <a:lumMod val="75000"/>
                    <a:lumOff val="25000"/>
                  </a:schemeClr>
                </a:solidFill>
                <a:latin typeface="Abadi" panose="020B0604020104020204" pitchFamily="34" charset="0"/>
              </a:rPr>
              <a:t>List the names of the boosters which have </a:t>
            </a:r>
            <a:r>
              <a:rPr lang="en-US" sz="1400" dirty="0">
                <a:solidFill>
                  <a:srgbClr val="0B49CB"/>
                </a:solidFill>
                <a:latin typeface="Abadi" panose="020B0604020104020204" pitchFamily="34" charset="0"/>
              </a:rPr>
              <a:t>success in drone ship </a:t>
            </a:r>
            <a:r>
              <a:rPr lang="en-US" sz="1400" dirty="0">
                <a:solidFill>
                  <a:schemeClr val="tx1">
                    <a:lumMod val="75000"/>
                    <a:lumOff val="25000"/>
                  </a:schemeClr>
                </a:solidFill>
                <a:latin typeface="Abadi" panose="020B0604020104020204" pitchFamily="34" charset="0"/>
              </a:rPr>
              <a:t>and have </a:t>
            </a:r>
            <a:r>
              <a:rPr lang="en-US" sz="1400" dirty="0">
                <a:solidFill>
                  <a:srgbClr val="0B49CB"/>
                </a:solidFill>
                <a:latin typeface="Abadi" panose="020B0604020104020204" pitchFamily="34" charset="0"/>
              </a:rPr>
              <a:t>payload mass greater than 4000 but less than 6000</a:t>
            </a:r>
          </a:p>
          <a:p>
            <a:pPr marL="285750" indent="-285750" algn="just">
              <a:lnSpc>
                <a:spcPct val="100000"/>
              </a:lnSpc>
              <a:spcBef>
                <a:spcPts val="1400"/>
              </a:spcBef>
              <a:buFont typeface="Arial" panose="020B0604020202020204" pitchFamily="34" charset="0"/>
              <a:buChar char="•"/>
            </a:pPr>
            <a:r>
              <a:rPr lang="en-US" sz="1400" dirty="0">
                <a:solidFill>
                  <a:schemeClr val="tx1">
                    <a:lumMod val="75000"/>
                    <a:lumOff val="25000"/>
                  </a:schemeClr>
                </a:solidFill>
                <a:latin typeface="Abadi" panose="020B0604020104020204" pitchFamily="34" charset="0"/>
              </a:rPr>
              <a:t>List the </a:t>
            </a:r>
            <a:r>
              <a:rPr lang="en-US" sz="1400" dirty="0">
                <a:solidFill>
                  <a:srgbClr val="0B49CB"/>
                </a:solidFill>
                <a:latin typeface="Abadi" panose="020B0604020104020204" pitchFamily="34" charset="0"/>
              </a:rPr>
              <a:t>total number of successful and failure </a:t>
            </a:r>
            <a:r>
              <a:rPr lang="en-US" sz="1400" dirty="0">
                <a:solidFill>
                  <a:schemeClr val="tx1">
                    <a:lumMod val="75000"/>
                    <a:lumOff val="25000"/>
                  </a:schemeClr>
                </a:solidFill>
                <a:latin typeface="Abadi" panose="020B0604020104020204" pitchFamily="34" charset="0"/>
              </a:rPr>
              <a:t>mission outcomes</a:t>
            </a:r>
          </a:p>
          <a:p>
            <a:pPr marL="285750" indent="-285750" algn="just">
              <a:lnSpc>
                <a:spcPct val="100000"/>
              </a:lnSpc>
              <a:spcBef>
                <a:spcPts val="1400"/>
              </a:spcBef>
              <a:buFont typeface="Arial" panose="020B0604020202020204" pitchFamily="34" charset="0"/>
              <a:buChar char="•"/>
            </a:pPr>
            <a:r>
              <a:rPr lang="en-US" sz="1400" dirty="0">
                <a:solidFill>
                  <a:schemeClr val="tx1">
                    <a:lumMod val="75000"/>
                    <a:lumOff val="25000"/>
                  </a:schemeClr>
                </a:solidFill>
                <a:latin typeface="Abadi" panose="020B0604020104020204" pitchFamily="34" charset="0"/>
              </a:rPr>
              <a:t>List the names of the </a:t>
            </a:r>
            <a:r>
              <a:rPr lang="en-US" sz="1400" dirty="0">
                <a:solidFill>
                  <a:srgbClr val="0B49CB"/>
                </a:solidFill>
                <a:latin typeface="Abadi" panose="020B0604020104020204" pitchFamily="34" charset="0"/>
              </a:rPr>
              <a:t>booster versions </a:t>
            </a:r>
            <a:r>
              <a:rPr lang="en-US" sz="1400" dirty="0">
                <a:solidFill>
                  <a:schemeClr val="tx1">
                    <a:lumMod val="75000"/>
                    <a:lumOff val="25000"/>
                  </a:schemeClr>
                </a:solidFill>
                <a:latin typeface="Abadi" panose="020B0604020104020204" pitchFamily="34" charset="0"/>
              </a:rPr>
              <a:t>which have carried the </a:t>
            </a:r>
            <a:r>
              <a:rPr lang="en-US" sz="1400" dirty="0">
                <a:solidFill>
                  <a:srgbClr val="0B49CB"/>
                </a:solidFill>
                <a:latin typeface="Abadi" panose="020B0604020104020204" pitchFamily="34" charset="0"/>
              </a:rPr>
              <a:t>maximum payload mass</a:t>
            </a:r>
          </a:p>
          <a:p>
            <a:pPr marL="285750" indent="-285750" algn="just">
              <a:lnSpc>
                <a:spcPct val="100000"/>
              </a:lnSpc>
              <a:spcBef>
                <a:spcPts val="1400"/>
              </a:spcBef>
              <a:buFont typeface="Arial" panose="020B0604020202020204" pitchFamily="34" charset="0"/>
              <a:buChar char="•"/>
            </a:pPr>
            <a:r>
              <a:rPr lang="en-US" sz="1400" dirty="0">
                <a:solidFill>
                  <a:schemeClr val="tx1">
                    <a:lumMod val="75000"/>
                    <a:lumOff val="25000"/>
                  </a:schemeClr>
                </a:solidFill>
                <a:latin typeface="Abadi" panose="020B0604020104020204" pitchFamily="34" charset="0"/>
              </a:rPr>
              <a:t>List the records which will display </a:t>
            </a:r>
            <a:r>
              <a:rPr lang="en-US" sz="1400" dirty="0">
                <a:solidFill>
                  <a:srgbClr val="0B49CB"/>
                </a:solidFill>
                <a:latin typeface="Abadi" panose="020B0604020104020204" pitchFamily="34" charset="0"/>
              </a:rPr>
              <a:t>the month names, failure landing outcomes in drone ship ,booster versions, launch site </a:t>
            </a:r>
            <a:r>
              <a:rPr lang="en-US" sz="1400" dirty="0">
                <a:solidFill>
                  <a:schemeClr val="tx1">
                    <a:lumMod val="75000"/>
                    <a:lumOff val="25000"/>
                  </a:schemeClr>
                </a:solidFill>
                <a:latin typeface="Abadi" panose="020B0604020104020204" pitchFamily="34" charset="0"/>
              </a:rPr>
              <a:t>for the months in year </a:t>
            </a:r>
            <a:r>
              <a:rPr lang="en-US" sz="1400" dirty="0">
                <a:solidFill>
                  <a:srgbClr val="0B49CB"/>
                </a:solidFill>
                <a:latin typeface="Abadi" panose="020B0604020104020204" pitchFamily="34" charset="0"/>
              </a:rPr>
              <a:t>2015</a:t>
            </a:r>
          </a:p>
          <a:p>
            <a:pPr marL="285750" indent="-285750" algn="just">
              <a:lnSpc>
                <a:spcPct val="100000"/>
              </a:lnSpc>
              <a:spcBef>
                <a:spcPts val="1400"/>
              </a:spcBef>
              <a:buFont typeface="Arial" panose="020B0604020202020204" pitchFamily="34" charset="0"/>
              <a:buChar char="•"/>
            </a:pPr>
            <a:r>
              <a:rPr lang="en-US" sz="1400" dirty="0">
                <a:solidFill>
                  <a:schemeClr val="tx1">
                    <a:lumMod val="75000"/>
                    <a:lumOff val="25000"/>
                  </a:schemeClr>
                </a:solidFill>
                <a:latin typeface="Abadi" panose="020B0604020104020204" pitchFamily="34" charset="0"/>
              </a:rPr>
              <a:t>Rank the </a:t>
            </a:r>
            <a:r>
              <a:rPr lang="en-US" sz="1400" dirty="0">
                <a:solidFill>
                  <a:srgbClr val="0B49CB"/>
                </a:solidFill>
                <a:latin typeface="Abadi" panose="020B0604020104020204" pitchFamily="34" charset="0"/>
              </a:rPr>
              <a:t>count of landing outcomes </a:t>
            </a:r>
            <a:r>
              <a:rPr lang="en-US" sz="1400" dirty="0">
                <a:solidFill>
                  <a:schemeClr val="tx1">
                    <a:lumMod val="75000"/>
                    <a:lumOff val="25000"/>
                  </a:schemeClr>
                </a:solidFill>
                <a:latin typeface="Abadi" panose="020B0604020104020204" pitchFamily="34" charset="0"/>
              </a:rPr>
              <a:t>(such as Failure (drone ship) or Success (ground pad)) </a:t>
            </a:r>
            <a:r>
              <a:rPr lang="en-US" sz="1400" dirty="0">
                <a:solidFill>
                  <a:srgbClr val="0B49CB"/>
                </a:solidFill>
                <a:latin typeface="Abadi" panose="020B0604020104020204" pitchFamily="34" charset="0"/>
              </a:rPr>
              <a:t>between the date 2010-06-04 and 2017-03-20</a:t>
            </a:r>
            <a:r>
              <a:rPr lang="en-US" sz="1400" dirty="0">
                <a:solidFill>
                  <a:schemeClr val="tx1">
                    <a:lumMod val="75000"/>
                    <a:lumOff val="25000"/>
                  </a:schemeClr>
                </a:solidFill>
                <a:latin typeface="Abadi" panose="020B0604020104020204" pitchFamily="34" charset="0"/>
              </a:rPr>
              <a:t>, in descending order</a:t>
            </a:r>
          </a:p>
          <a:p>
            <a:endParaRPr lang="en-SA" sz="16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000" dirty="0">
                <a:solidFill>
                  <a:schemeClr val="tx1">
                    <a:lumMod val="75000"/>
                    <a:lumOff val="25000"/>
                  </a:schemeClr>
                </a:solidFill>
                <a:latin typeface="Abadi" panose="020B0604020104020204" pitchFamily="34" charset="0"/>
              </a:rPr>
              <a:t>P</a:t>
            </a:r>
            <a:r>
              <a:rPr lang="en-US" sz="2000" b="0" u="none" strike="noStrike" dirty="0">
                <a:solidFill>
                  <a:schemeClr val="tx1">
                    <a:lumMod val="75000"/>
                    <a:lumOff val="25000"/>
                  </a:schemeClr>
                </a:solidFill>
                <a:effectLst/>
                <a:latin typeface="Abadi" panose="020B0604020104020204" pitchFamily="34" charset="0"/>
              </a:rPr>
              <a:t>erformed interactive visual analytics using </a:t>
            </a:r>
            <a:r>
              <a:rPr lang="en-US" sz="2000" dirty="0">
                <a:solidFill>
                  <a:srgbClr val="0B49CB"/>
                </a:solidFill>
                <a:latin typeface="Abadi" panose="020B0604020104020204" pitchFamily="34" charset="0"/>
              </a:rPr>
              <a:t>Folium</a:t>
            </a:r>
            <a:r>
              <a:rPr lang="en-US" sz="2000" dirty="0">
                <a:solidFill>
                  <a:schemeClr val="tx1">
                    <a:lumMod val="75000"/>
                    <a:lumOff val="25000"/>
                  </a:schemeClr>
                </a:solidFill>
                <a:latin typeface="Abadi" panose="020B0604020104020204" pitchFamily="34" charset="0"/>
              </a:rPr>
              <a:t> to:</a:t>
            </a:r>
          </a:p>
          <a:p>
            <a:pPr>
              <a:lnSpc>
                <a:spcPct val="100000"/>
              </a:lnSpc>
              <a:spcBef>
                <a:spcPts val="1400"/>
              </a:spcBef>
            </a:pPr>
            <a:r>
              <a:rPr lang="en-US" sz="2000" dirty="0">
                <a:solidFill>
                  <a:schemeClr val="tx1">
                    <a:lumMod val="75000"/>
                    <a:lumOff val="25000"/>
                  </a:schemeClr>
                </a:solidFill>
                <a:effectLst/>
                <a:latin typeface="Abadi" panose="020B0604020104020204" pitchFamily="34" charset="0"/>
              </a:rPr>
              <a:t>Mark </a:t>
            </a:r>
            <a:r>
              <a:rPr lang="en-US" sz="2000" dirty="0">
                <a:solidFill>
                  <a:srgbClr val="0B49CB"/>
                </a:solidFill>
                <a:effectLst/>
                <a:latin typeface="Abadi" panose="020B0604020104020204" pitchFamily="34" charset="0"/>
              </a:rPr>
              <a:t>all launch sites </a:t>
            </a:r>
            <a:r>
              <a:rPr lang="en-US" sz="2000" dirty="0">
                <a:solidFill>
                  <a:schemeClr val="tx1">
                    <a:lumMod val="75000"/>
                    <a:lumOff val="25000"/>
                  </a:schemeClr>
                </a:solidFill>
                <a:effectLst/>
                <a:latin typeface="Abadi" panose="020B0604020104020204" pitchFamily="34" charset="0"/>
              </a:rPr>
              <a:t>on a map</a:t>
            </a: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chemeClr val="tx1">
                    <a:lumMod val="75000"/>
                    <a:lumOff val="25000"/>
                  </a:schemeClr>
                </a:solidFill>
                <a:effectLst/>
                <a:latin typeface="Abadi" panose="020B0604020104020204" pitchFamily="34" charset="0"/>
              </a:rPr>
              <a:t>Mark the </a:t>
            </a:r>
            <a:r>
              <a:rPr lang="en-US" sz="2000" dirty="0">
                <a:solidFill>
                  <a:srgbClr val="0B49CB"/>
                </a:solidFill>
                <a:effectLst/>
                <a:latin typeface="Abadi" panose="020B0604020104020204" pitchFamily="34" charset="0"/>
              </a:rPr>
              <a:t>success/failed launches for each site </a:t>
            </a:r>
            <a:r>
              <a:rPr lang="en-US" sz="2000" dirty="0">
                <a:solidFill>
                  <a:schemeClr val="tx1">
                    <a:lumMod val="75000"/>
                    <a:lumOff val="25000"/>
                  </a:schemeClr>
                </a:solidFill>
                <a:effectLst/>
                <a:latin typeface="Abadi" panose="020B0604020104020204" pitchFamily="34" charset="0"/>
              </a:rPr>
              <a:t>on the map</a:t>
            </a:r>
          </a:p>
          <a:p>
            <a:pPr>
              <a:lnSpc>
                <a:spcPct val="100000"/>
              </a:lnSpc>
              <a:spcBef>
                <a:spcPts val="1400"/>
              </a:spcBef>
            </a:pPr>
            <a:r>
              <a:rPr lang="en-US" sz="2000" dirty="0">
                <a:solidFill>
                  <a:schemeClr val="tx1">
                    <a:lumMod val="75000"/>
                    <a:lumOff val="25000"/>
                  </a:schemeClr>
                </a:solidFill>
                <a:effectLst/>
                <a:latin typeface="Abadi" panose="020B0604020104020204" pitchFamily="34" charset="0"/>
              </a:rPr>
              <a:t>Calculate the </a:t>
            </a:r>
            <a:r>
              <a:rPr lang="en-US" sz="2000" dirty="0">
                <a:solidFill>
                  <a:srgbClr val="0B49CB"/>
                </a:solidFill>
                <a:effectLst/>
                <a:latin typeface="Abadi" panose="020B0604020104020204" pitchFamily="34" charset="0"/>
              </a:rPr>
              <a:t>distances</a:t>
            </a:r>
            <a:r>
              <a:rPr lang="en-US" sz="2000" dirty="0">
                <a:solidFill>
                  <a:schemeClr val="tx1">
                    <a:lumMod val="75000"/>
                    <a:lumOff val="25000"/>
                  </a:schemeClr>
                </a:solidFill>
                <a:effectLst/>
                <a:latin typeface="Abadi" panose="020B0604020104020204" pitchFamily="34" charset="0"/>
              </a:rPr>
              <a:t> between a </a:t>
            </a:r>
            <a:r>
              <a:rPr lang="en-US" sz="2000" dirty="0">
                <a:solidFill>
                  <a:srgbClr val="0B49CB"/>
                </a:solidFill>
                <a:effectLst/>
                <a:latin typeface="Abadi" panose="020B0604020104020204" pitchFamily="34" charset="0"/>
              </a:rPr>
              <a:t>launch site </a:t>
            </a:r>
            <a:r>
              <a:rPr lang="en-US" sz="2000" dirty="0">
                <a:solidFill>
                  <a:schemeClr val="tx1">
                    <a:lumMod val="75000"/>
                    <a:lumOff val="25000"/>
                  </a:schemeClr>
                </a:solidFill>
                <a:effectLst/>
                <a:latin typeface="Abadi" panose="020B0604020104020204" pitchFamily="34" charset="0"/>
              </a:rPr>
              <a:t>to its </a:t>
            </a:r>
            <a:r>
              <a:rPr lang="en-US" sz="2000" dirty="0">
                <a:solidFill>
                  <a:srgbClr val="0B49CB"/>
                </a:solidFill>
                <a:effectLst/>
                <a:latin typeface="Abadi" panose="020B0604020104020204" pitchFamily="34" charset="0"/>
              </a:rPr>
              <a:t>proximities</a:t>
            </a:r>
            <a:endParaRPr lang="en-US" sz="2000" b="0" u="none" strike="noStrike" dirty="0">
              <a:solidFill>
                <a:srgbClr val="0B49CB"/>
              </a:solidFill>
              <a:effectLst/>
              <a:latin typeface="Abadi" panose="020B0604020104020204" pitchFamily="34" charset="0"/>
            </a:endParaRPr>
          </a:p>
          <a:p>
            <a:pPr>
              <a:lnSpc>
                <a:spcPct val="100000"/>
              </a:lnSpc>
              <a:spcBef>
                <a:spcPts val="1400"/>
              </a:spcBef>
            </a:pPr>
            <a:r>
              <a:rPr lang="en-US" sz="2000" dirty="0">
                <a:solidFill>
                  <a:srgbClr val="0B49CB"/>
                </a:solidFill>
                <a:latin typeface="Abadi" panose="020B0604020104020204" pitchFamily="34" charset="0"/>
              </a:rPr>
              <a:t>GitHub URL: </a:t>
            </a:r>
            <a:r>
              <a:rPr lang="en-US" sz="2000" dirty="0">
                <a:solidFill>
                  <a:schemeClr val="tx1">
                    <a:lumMod val="75000"/>
                    <a:lumOff val="25000"/>
                  </a:schemeClr>
                </a:solidFill>
                <a:latin typeface="Abadi" panose="020B0604020104020204" pitchFamily="34" charset="0"/>
              </a:rPr>
              <a:t>https://</a:t>
            </a:r>
            <a:r>
              <a:rPr lang="en-US" sz="2000" dirty="0" err="1">
                <a:solidFill>
                  <a:schemeClr val="tx1">
                    <a:lumMod val="75000"/>
                    <a:lumOff val="25000"/>
                  </a:schemeClr>
                </a:solidFill>
                <a:latin typeface="Abadi" panose="020B0604020104020204" pitchFamily="34" charset="0"/>
              </a:rPr>
              <a:t>github.com</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Roaweeh</a:t>
            </a:r>
            <a:r>
              <a:rPr lang="en-US" sz="2000" dirty="0">
                <a:solidFill>
                  <a:schemeClr val="tx1">
                    <a:lumMod val="75000"/>
                    <a:lumOff val="25000"/>
                  </a:schemeClr>
                </a:solidFill>
                <a:latin typeface="Abadi" panose="020B0604020104020204" pitchFamily="34" charset="0"/>
              </a:rPr>
              <a:t>/IBM-Data-Science-Capstone/blob/main/</a:t>
            </a:r>
            <a:r>
              <a:rPr lang="en-US" sz="2000" dirty="0" err="1">
                <a:solidFill>
                  <a:schemeClr val="tx1">
                    <a:lumMod val="75000"/>
                    <a:lumOff val="25000"/>
                  </a:schemeClr>
                </a:solidFill>
                <a:latin typeface="Abadi" panose="020B0604020104020204" pitchFamily="34" charset="0"/>
              </a:rPr>
              <a:t>lab_jupyter_launch_site_location.jupyterlite.ipynb</a:t>
            </a:r>
            <a:endParaRPr lang="en-US" sz="2000" dirty="0">
              <a:solidFill>
                <a:schemeClr val="tx1">
                  <a:lumMod val="75000"/>
                  <a:lumOff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sz="2000" u="none" strike="noStrike" dirty="0">
                <a:solidFill>
                  <a:schemeClr val="tx1">
                    <a:lumMod val="75000"/>
                    <a:lumOff val="25000"/>
                  </a:schemeClr>
                </a:solidFill>
                <a:effectLst/>
                <a:latin typeface="Abadi" panose="020B0604020104020204" pitchFamily="34" charset="0"/>
              </a:rPr>
              <a:t>Applied </a:t>
            </a:r>
            <a:r>
              <a:rPr lang="en-US" sz="2000" u="none" strike="noStrike" dirty="0">
                <a:solidFill>
                  <a:srgbClr val="0B49CB"/>
                </a:solidFill>
                <a:effectLst/>
                <a:latin typeface="Abadi" panose="020B0604020104020204" pitchFamily="34" charset="0"/>
              </a:rPr>
              <a:t>Machine Learning Prediction </a:t>
            </a:r>
            <a:r>
              <a:rPr lang="en-US" sz="2000" u="none" strike="noStrike" dirty="0">
                <a:solidFill>
                  <a:schemeClr val="tx1">
                    <a:lumMod val="75000"/>
                    <a:lumOff val="25000"/>
                  </a:schemeClr>
                </a:solidFill>
                <a:effectLst/>
                <a:latin typeface="Abadi" panose="020B0604020104020204" pitchFamily="34" charset="0"/>
              </a:rPr>
              <a:t>by</a:t>
            </a:r>
            <a:r>
              <a:rPr lang="en-US" sz="2000" u="none" strike="noStrike" dirty="0">
                <a:effectLst/>
                <a:latin typeface="Abadi" panose="020B0604020104020204" pitchFamily="34" charset="0"/>
              </a:rPr>
              <a:t>:</a:t>
            </a:r>
          </a:p>
          <a:p>
            <a:pPr algn="l">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C</a:t>
            </a:r>
            <a:r>
              <a:rPr lang="en-US" sz="2000" u="none" strike="noStrike" dirty="0">
                <a:solidFill>
                  <a:schemeClr val="tx1">
                    <a:lumMod val="75000"/>
                    <a:lumOff val="25000"/>
                  </a:schemeClr>
                </a:solidFill>
                <a:effectLst/>
                <a:latin typeface="Abadi" panose="020B0604020104020204" pitchFamily="34" charset="0"/>
              </a:rPr>
              <a:t>reated a column for </a:t>
            </a:r>
            <a:r>
              <a:rPr lang="en-US" sz="2000" u="none" strike="noStrike" dirty="0">
                <a:solidFill>
                  <a:srgbClr val="0B49CB"/>
                </a:solidFill>
                <a:effectLst/>
                <a:latin typeface="Abadi" panose="020B0604020104020204" pitchFamily="34" charset="0"/>
              </a:rPr>
              <a:t>the class</a:t>
            </a:r>
          </a:p>
          <a:p>
            <a:pPr algn="l">
              <a:buFont typeface="Arial" panose="020B0604020202020204" pitchFamily="34" charset="0"/>
              <a:buChar char="•"/>
            </a:pPr>
            <a:r>
              <a:rPr lang="en-US" sz="2000" u="none" strike="noStrike" dirty="0">
                <a:solidFill>
                  <a:srgbClr val="0B49CB"/>
                </a:solidFill>
                <a:effectLst/>
                <a:latin typeface="Abadi" panose="020B0604020104020204" pitchFamily="34" charset="0"/>
              </a:rPr>
              <a:t>Standardized</a:t>
            </a:r>
            <a:r>
              <a:rPr lang="en-US" sz="2000" u="none" strike="noStrike" dirty="0">
                <a:effectLst/>
                <a:latin typeface="Abadi" panose="020B0604020104020204" pitchFamily="34" charset="0"/>
              </a:rPr>
              <a:t> </a:t>
            </a:r>
            <a:r>
              <a:rPr lang="en-US" sz="2000" u="none" strike="noStrike" dirty="0">
                <a:solidFill>
                  <a:schemeClr val="tx1">
                    <a:lumMod val="75000"/>
                    <a:lumOff val="25000"/>
                  </a:schemeClr>
                </a:solidFill>
                <a:effectLst/>
                <a:latin typeface="Abadi" panose="020B0604020104020204" pitchFamily="34" charset="0"/>
              </a:rPr>
              <a:t>the data</a:t>
            </a:r>
          </a:p>
          <a:p>
            <a:pPr algn="l">
              <a:buFont typeface="Arial" panose="020B0604020202020204" pitchFamily="34" charset="0"/>
              <a:buChar char="•"/>
            </a:pPr>
            <a:r>
              <a:rPr lang="en-US" sz="2000" u="none" strike="noStrike" dirty="0">
                <a:solidFill>
                  <a:srgbClr val="0B49CB"/>
                </a:solidFill>
                <a:effectLst/>
                <a:latin typeface="Abadi" panose="020B0604020104020204" pitchFamily="34" charset="0"/>
              </a:rPr>
              <a:t>Split the data </a:t>
            </a:r>
            <a:r>
              <a:rPr lang="en-US" sz="2000" u="none" strike="noStrike" dirty="0">
                <a:solidFill>
                  <a:schemeClr val="tx1">
                    <a:lumMod val="75000"/>
                    <a:lumOff val="25000"/>
                  </a:schemeClr>
                </a:solidFill>
                <a:effectLst/>
                <a:latin typeface="Abadi" panose="020B0604020104020204" pitchFamily="34" charset="0"/>
              </a:rPr>
              <a:t>into</a:t>
            </a:r>
            <a:r>
              <a:rPr lang="en-US" sz="2000" u="none" strike="noStrike" dirty="0">
                <a:effectLst/>
                <a:latin typeface="Abadi" panose="020B0604020104020204" pitchFamily="34" charset="0"/>
              </a:rPr>
              <a:t> </a:t>
            </a:r>
            <a:r>
              <a:rPr lang="en-US" sz="2000" u="none" strike="noStrike" dirty="0">
                <a:solidFill>
                  <a:srgbClr val="0B49CB"/>
                </a:solidFill>
                <a:effectLst/>
                <a:latin typeface="Abadi" panose="020B0604020104020204" pitchFamily="34" charset="0"/>
              </a:rPr>
              <a:t>training</a:t>
            </a:r>
            <a:r>
              <a:rPr lang="en-US" sz="2000" u="none" strike="noStrike" dirty="0">
                <a:effectLst/>
                <a:latin typeface="Abadi" panose="020B0604020104020204" pitchFamily="34" charset="0"/>
              </a:rPr>
              <a:t> </a:t>
            </a:r>
            <a:r>
              <a:rPr lang="en-US" sz="2000" u="none" strike="noStrike" dirty="0">
                <a:solidFill>
                  <a:schemeClr val="tx1">
                    <a:lumMod val="75000"/>
                    <a:lumOff val="25000"/>
                  </a:schemeClr>
                </a:solidFill>
                <a:effectLst/>
                <a:latin typeface="Abadi" panose="020B0604020104020204" pitchFamily="34" charset="0"/>
              </a:rPr>
              <a:t>and</a:t>
            </a:r>
            <a:r>
              <a:rPr lang="en-US" sz="2000" u="none" strike="noStrike" dirty="0">
                <a:effectLst/>
                <a:latin typeface="Abadi" panose="020B0604020104020204" pitchFamily="34" charset="0"/>
              </a:rPr>
              <a:t> </a:t>
            </a:r>
            <a:r>
              <a:rPr lang="en-US" sz="2000" u="none" strike="noStrike" dirty="0">
                <a:solidFill>
                  <a:srgbClr val="0B49CB"/>
                </a:solidFill>
                <a:effectLst/>
                <a:latin typeface="Abadi" panose="020B0604020104020204" pitchFamily="34" charset="0"/>
              </a:rPr>
              <a:t>test</a:t>
            </a:r>
            <a:r>
              <a:rPr lang="en-US" sz="2000" u="none" strike="noStrike" dirty="0">
                <a:effectLst/>
                <a:latin typeface="Abadi" panose="020B0604020104020204" pitchFamily="34" charset="0"/>
              </a:rPr>
              <a:t> </a:t>
            </a:r>
            <a:r>
              <a:rPr lang="en-US" sz="2000" u="none" strike="noStrike" dirty="0">
                <a:solidFill>
                  <a:schemeClr val="tx1">
                    <a:lumMod val="75000"/>
                    <a:lumOff val="25000"/>
                  </a:schemeClr>
                </a:solidFill>
                <a:effectLst/>
                <a:latin typeface="Abadi" panose="020B0604020104020204" pitchFamily="34" charset="0"/>
              </a:rPr>
              <a:t>data</a:t>
            </a:r>
          </a:p>
          <a:p>
            <a:pPr algn="l"/>
            <a:r>
              <a:rPr lang="en-US" sz="2000" u="none" strike="noStrike" dirty="0">
                <a:solidFill>
                  <a:schemeClr val="tx1">
                    <a:lumMod val="75000"/>
                    <a:lumOff val="25000"/>
                  </a:schemeClr>
                </a:solidFill>
                <a:effectLst/>
                <a:latin typeface="Abadi" panose="020B0604020104020204" pitchFamily="34" charset="0"/>
              </a:rPr>
              <a:t>Found the </a:t>
            </a:r>
            <a:r>
              <a:rPr lang="en-US" sz="2000" u="none" strike="noStrike" dirty="0">
                <a:solidFill>
                  <a:srgbClr val="0B49CB"/>
                </a:solidFill>
                <a:effectLst/>
                <a:latin typeface="Abadi" panose="020B0604020104020204" pitchFamily="34" charset="0"/>
              </a:rPr>
              <a:t>best Hyperparameter </a:t>
            </a:r>
            <a:r>
              <a:rPr lang="en-US" sz="2000" u="none" strike="noStrike" dirty="0">
                <a:solidFill>
                  <a:schemeClr val="tx1">
                    <a:lumMod val="75000"/>
                    <a:lumOff val="25000"/>
                  </a:schemeClr>
                </a:solidFill>
                <a:effectLst/>
                <a:latin typeface="Abadi" panose="020B0604020104020204" pitchFamily="34" charset="0"/>
              </a:rPr>
              <a:t>for the </a:t>
            </a:r>
            <a:r>
              <a:rPr lang="en-US" sz="2000" u="none" strike="noStrike" dirty="0">
                <a:solidFill>
                  <a:srgbClr val="0B49CB"/>
                </a:solidFill>
                <a:effectLst/>
                <a:latin typeface="Abadi" panose="020B0604020104020204" pitchFamily="34" charset="0"/>
              </a:rPr>
              <a:t>logistic regression</a:t>
            </a:r>
            <a:r>
              <a:rPr lang="en-US" sz="2000" u="none" strike="noStrike" dirty="0">
                <a:effectLst/>
                <a:latin typeface="Abadi" panose="020B0604020104020204" pitchFamily="34" charset="0"/>
              </a:rPr>
              <a:t>, </a:t>
            </a:r>
            <a:r>
              <a:rPr lang="en-US" sz="2000" u="none" strike="noStrike" dirty="0">
                <a:solidFill>
                  <a:srgbClr val="0B49CB"/>
                </a:solidFill>
                <a:effectLst/>
                <a:latin typeface="Abadi" panose="020B0604020104020204" pitchFamily="34" charset="0"/>
              </a:rPr>
              <a:t>support vector machine</a:t>
            </a:r>
            <a:r>
              <a:rPr lang="en-US" sz="2000" u="none" strike="noStrike" dirty="0">
                <a:effectLst/>
                <a:latin typeface="Abadi" panose="020B0604020104020204" pitchFamily="34" charset="0"/>
              </a:rPr>
              <a:t>, </a:t>
            </a:r>
            <a:r>
              <a:rPr lang="en-US" sz="2000" u="none" strike="noStrike" dirty="0">
                <a:solidFill>
                  <a:srgbClr val="0B49CB"/>
                </a:solidFill>
                <a:effectLst/>
                <a:latin typeface="Abadi" panose="020B0604020104020204" pitchFamily="34" charset="0"/>
              </a:rPr>
              <a:t>decision tree classifier</a:t>
            </a:r>
            <a:r>
              <a:rPr lang="en-US" sz="2000" u="none" strike="noStrike" dirty="0">
                <a:solidFill>
                  <a:schemeClr val="tx1">
                    <a:lumMod val="75000"/>
                    <a:lumOff val="25000"/>
                  </a:schemeClr>
                </a:solidFill>
                <a:effectLst/>
                <a:latin typeface="Abadi" panose="020B0604020104020204" pitchFamily="34" charset="0"/>
              </a:rPr>
              <a:t>, and </a:t>
            </a:r>
            <a:r>
              <a:rPr lang="en-US" sz="2000" u="none" strike="noStrike" dirty="0">
                <a:solidFill>
                  <a:srgbClr val="0B49CB"/>
                </a:solidFill>
                <a:effectLst/>
                <a:latin typeface="Abadi" panose="020B0604020104020204" pitchFamily="34" charset="0"/>
              </a:rPr>
              <a:t>k-nearest neighbors </a:t>
            </a:r>
            <a:r>
              <a:rPr lang="en-US" sz="2000" u="none" strike="noStrike" dirty="0">
                <a:solidFill>
                  <a:schemeClr val="tx1">
                    <a:lumMod val="75000"/>
                    <a:lumOff val="25000"/>
                  </a:schemeClr>
                </a:solidFill>
                <a:effectLst/>
                <a:latin typeface="Abadi" panose="020B0604020104020204" pitchFamily="34" charset="0"/>
              </a:rPr>
              <a:t>methods</a:t>
            </a:r>
          </a:p>
          <a:p>
            <a:pPr algn="l">
              <a:buFont typeface="Arial" panose="020B0604020202020204" pitchFamily="34" charset="0"/>
              <a:buChar char="•"/>
            </a:pPr>
            <a:r>
              <a:rPr lang="en-US" sz="2000" u="none" strike="noStrike" dirty="0">
                <a:solidFill>
                  <a:schemeClr val="tx1">
                    <a:lumMod val="75000"/>
                    <a:lumOff val="25000"/>
                  </a:schemeClr>
                </a:solidFill>
                <a:effectLst/>
                <a:latin typeface="Abadi" panose="020B0604020104020204" pitchFamily="34" charset="0"/>
              </a:rPr>
              <a:t>Found</a:t>
            </a:r>
            <a:r>
              <a:rPr lang="en-US" sz="2000" u="none" strike="noStrike" dirty="0">
                <a:effectLst/>
                <a:latin typeface="Abadi" panose="020B0604020104020204" pitchFamily="34" charset="0"/>
              </a:rPr>
              <a:t> </a:t>
            </a:r>
            <a:r>
              <a:rPr lang="en-US" sz="2000" u="none" strike="noStrike" dirty="0">
                <a:solidFill>
                  <a:srgbClr val="0B49CB"/>
                </a:solidFill>
                <a:effectLst/>
                <a:latin typeface="Abadi" panose="020B0604020104020204" pitchFamily="34" charset="0"/>
              </a:rPr>
              <a:t>the method performs best </a:t>
            </a:r>
            <a:r>
              <a:rPr lang="en-US" sz="2000" u="none" strike="noStrike" dirty="0">
                <a:effectLst/>
                <a:latin typeface="Abadi" panose="020B0604020104020204" pitchFamily="34" charset="0"/>
              </a:rPr>
              <a:t>using test data</a:t>
            </a:r>
          </a:p>
          <a:p>
            <a:pPr>
              <a:lnSpc>
                <a:spcPct val="100000"/>
              </a:lnSpc>
              <a:spcBef>
                <a:spcPts val="1400"/>
              </a:spcBef>
            </a:pPr>
            <a:r>
              <a:rPr lang="en-US" sz="2000" dirty="0">
                <a:solidFill>
                  <a:srgbClr val="0B49CB"/>
                </a:solidFill>
                <a:latin typeface="Abadi" panose="020B0604020104020204" pitchFamily="34" charset="0"/>
              </a:rPr>
              <a:t>GitHub URL: </a:t>
            </a:r>
            <a:r>
              <a:rPr lang="en-US" sz="2000" dirty="0">
                <a:solidFill>
                  <a:schemeClr val="tx1">
                    <a:lumMod val="75000"/>
                    <a:lumOff val="25000"/>
                  </a:schemeClr>
                </a:solidFill>
                <a:latin typeface="Abadi" panose="020B0604020104020204" pitchFamily="34" charset="0"/>
              </a:rPr>
              <a:t>https://</a:t>
            </a:r>
            <a:r>
              <a:rPr lang="en-US" sz="2000" dirty="0" err="1">
                <a:solidFill>
                  <a:schemeClr val="tx1">
                    <a:lumMod val="75000"/>
                    <a:lumOff val="25000"/>
                  </a:schemeClr>
                </a:solidFill>
                <a:latin typeface="Abadi" panose="020B0604020104020204" pitchFamily="34" charset="0"/>
              </a:rPr>
              <a:t>github.com</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Roaweeh</a:t>
            </a:r>
            <a:r>
              <a:rPr lang="en-US" sz="2000" dirty="0">
                <a:solidFill>
                  <a:schemeClr val="tx1">
                    <a:lumMod val="75000"/>
                    <a:lumOff val="25000"/>
                  </a:schemeClr>
                </a:solidFill>
                <a:latin typeface="Abadi" panose="020B0604020104020204" pitchFamily="34" charset="0"/>
              </a:rPr>
              <a:t>/IBM-Data-Science-Capstone/blob/main/SpaceX_Machine%20Learning%20Prediction_Part_5.ipynb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40A8BB3C-4E24-73BF-C60D-6F3674DC76C7}"/>
              </a:ext>
            </a:extLst>
          </p:cNvPr>
          <p:cNvSpPr txBox="1"/>
          <p:nvPr/>
        </p:nvSpPr>
        <p:spPr>
          <a:xfrm>
            <a:off x="770011" y="1647323"/>
            <a:ext cx="10687961" cy="4378250"/>
          </a:xfrm>
          <a:prstGeom prst="rect">
            <a:avLst/>
          </a:prstGeom>
          <a:noFill/>
        </p:spPr>
        <p:txBody>
          <a:bodyPr wrap="square" rtlCol="0">
            <a:spAutoFit/>
          </a:bodyPr>
          <a:lstStyle/>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The </a:t>
            </a:r>
            <a:r>
              <a:rPr lang="en-US" sz="2000" dirty="0">
                <a:solidFill>
                  <a:srgbClr val="0948CB"/>
                </a:solidFill>
                <a:latin typeface="Abadi" panose="020B0604020104020204" pitchFamily="34" charset="0"/>
              </a:rPr>
              <a:t>launch success rate </a:t>
            </a:r>
            <a:r>
              <a:rPr lang="en-US" sz="2000" dirty="0">
                <a:solidFill>
                  <a:schemeClr val="tx1">
                    <a:lumMod val="75000"/>
                    <a:lumOff val="25000"/>
                  </a:schemeClr>
                </a:solidFill>
                <a:latin typeface="Abadi" panose="020B0604020104020204" pitchFamily="34" charset="0"/>
              </a:rPr>
              <a:t>has been progressively </a:t>
            </a:r>
            <a:r>
              <a:rPr lang="en-US" sz="2000" dirty="0">
                <a:solidFill>
                  <a:srgbClr val="0948CB"/>
                </a:solidFill>
                <a:latin typeface="Abadi" panose="020B0604020104020204" pitchFamily="34" charset="0"/>
              </a:rPr>
              <a:t>improving over the years</a:t>
            </a:r>
          </a:p>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Factors to consider when selecting a </a:t>
            </a:r>
            <a:r>
              <a:rPr lang="en-US" sz="2000" dirty="0">
                <a:solidFill>
                  <a:srgbClr val="0948CB"/>
                </a:solidFill>
                <a:latin typeface="Abadi" panose="020B0604020104020204" pitchFamily="34" charset="0"/>
              </a:rPr>
              <a:t>launch site</a:t>
            </a:r>
            <a:r>
              <a:rPr lang="en-US" sz="2000" dirty="0">
                <a:solidFill>
                  <a:schemeClr val="tx1">
                    <a:lumMod val="75000"/>
                    <a:lumOff val="25000"/>
                  </a:schemeClr>
                </a:solidFill>
                <a:latin typeface="Abadi" panose="020B0604020104020204" pitchFamily="34" charset="0"/>
              </a:rPr>
              <a:t> include its </a:t>
            </a:r>
            <a:r>
              <a:rPr lang="en-US" sz="2000" dirty="0">
                <a:solidFill>
                  <a:srgbClr val="0948CB"/>
                </a:solidFill>
                <a:latin typeface="Abadi" panose="020B0604020104020204" pitchFamily="34" charset="0"/>
              </a:rPr>
              <a:t>proximity to the Equator </a:t>
            </a:r>
            <a:r>
              <a:rPr lang="en-US" sz="2000" dirty="0">
                <a:solidFill>
                  <a:schemeClr val="tx1">
                    <a:lumMod val="75000"/>
                    <a:lumOff val="25000"/>
                  </a:schemeClr>
                </a:solidFill>
                <a:latin typeface="Abadi" panose="020B0604020104020204" pitchFamily="34" charset="0"/>
              </a:rPr>
              <a:t>and its location </a:t>
            </a:r>
            <a:r>
              <a:rPr lang="en-US" sz="2000" dirty="0">
                <a:solidFill>
                  <a:srgbClr val="0948CB"/>
                </a:solidFill>
                <a:latin typeface="Abadi" panose="020B0604020104020204" pitchFamily="34" charset="0"/>
              </a:rPr>
              <a:t>near the coastline</a:t>
            </a:r>
          </a:p>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The </a:t>
            </a:r>
            <a:r>
              <a:rPr lang="en-US" sz="2000" dirty="0">
                <a:solidFill>
                  <a:srgbClr val="0948CB"/>
                </a:solidFill>
                <a:latin typeface="Abadi" panose="020B0604020104020204" pitchFamily="34" charset="0"/>
              </a:rPr>
              <a:t>KSC LC-39A </a:t>
            </a:r>
            <a:r>
              <a:rPr lang="en-US" sz="2000" dirty="0">
                <a:solidFill>
                  <a:schemeClr val="tx1">
                    <a:lumMod val="75000"/>
                    <a:lumOff val="25000"/>
                  </a:schemeClr>
                </a:solidFill>
                <a:latin typeface="Abadi" panose="020B0604020104020204" pitchFamily="34" charset="0"/>
              </a:rPr>
              <a:t>is </a:t>
            </a:r>
            <a:r>
              <a:rPr lang="en-US" sz="2000" dirty="0">
                <a:solidFill>
                  <a:srgbClr val="0948CB"/>
                </a:solidFill>
                <a:latin typeface="Abadi" panose="020B0604020104020204" pitchFamily="34" charset="0"/>
              </a:rPr>
              <a:t>the optimal launch site</a:t>
            </a:r>
            <a:r>
              <a:rPr lang="en-US" sz="2000" dirty="0">
                <a:solidFill>
                  <a:schemeClr val="tx1">
                    <a:lumMod val="75000"/>
                    <a:lumOff val="25000"/>
                  </a:schemeClr>
                </a:solidFill>
                <a:latin typeface="Abadi" panose="020B0604020104020204" pitchFamily="34" charset="0"/>
              </a:rPr>
              <a:t>, boasting the highest success rate of approximately </a:t>
            </a:r>
            <a:r>
              <a:rPr lang="en-US" sz="2000" dirty="0">
                <a:solidFill>
                  <a:srgbClr val="0948CB"/>
                </a:solidFill>
                <a:latin typeface="Abadi" panose="020B0604020104020204" pitchFamily="34" charset="0"/>
              </a:rPr>
              <a:t>80% for successful launches </a:t>
            </a:r>
            <a:r>
              <a:rPr lang="en-US" sz="2000" dirty="0">
                <a:solidFill>
                  <a:schemeClr val="tx1">
                    <a:lumMod val="75000"/>
                    <a:lumOff val="25000"/>
                  </a:schemeClr>
                </a:solidFill>
                <a:latin typeface="Abadi" panose="020B0604020104020204" pitchFamily="34" charset="0"/>
              </a:rPr>
              <a:t>across </a:t>
            </a:r>
            <a:r>
              <a:rPr lang="en-US" sz="2000" dirty="0">
                <a:solidFill>
                  <a:srgbClr val="0948CB"/>
                </a:solidFill>
                <a:latin typeface="Abadi" panose="020B0604020104020204" pitchFamily="34" charset="0"/>
              </a:rPr>
              <a:t>payloads of various masses</a:t>
            </a:r>
            <a:endParaRPr lang="en-SA" sz="2000" dirty="0">
              <a:solidFill>
                <a:srgbClr val="0948CB"/>
              </a:solidFill>
              <a:latin typeface="Abadi" panose="020B0604020104020204" pitchFamily="34" charset="0"/>
            </a:endParaRPr>
          </a:p>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The selection of the most suitable orbit depends on the payload mass. For payloads weighing over 8000 kg, it is recommended to consider the ISS, PO, and VLEO orbits. Conversely, for payloads under 8000 kg, it is advisable to use the LEO, GTO, and SSO orbits</a:t>
            </a:r>
            <a:endParaRPr lang="en-US" sz="2000" dirty="0">
              <a:solidFill>
                <a:schemeClr val="tx1">
                  <a:lumMod val="75000"/>
                  <a:lumOff val="25000"/>
                </a:schemeClr>
              </a:solidFill>
              <a:highlight>
                <a:srgbClr val="212121"/>
              </a:highlight>
              <a:latin typeface="Abadi" panose="020B0604020104020204" pitchFamily="34" charset="0"/>
            </a:endParaRPr>
          </a:p>
          <a:p>
            <a:pPr marL="457200" indent="-457200" algn="just">
              <a:lnSpc>
                <a:spcPct val="150000"/>
              </a:lnSpc>
              <a:spcBef>
                <a:spcPts val="1400"/>
              </a:spcBef>
              <a:buFont typeface="+mj-lt"/>
              <a:buAutoNum type="arabicPeriod"/>
            </a:pPr>
            <a:r>
              <a:rPr lang="en-US" sz="2000" dirty="0">
                <a:solidFill>
                  <a:schemeClr val="tx1">
                    <a:lumMod val="75000"/>
                    <a:lumOff val="25000"/>
                  </a:schemeClr>
                </a:solidFill>
                <a:latin typeface="Abadi" panose="020B0604020104020204" pitchFamily="34" charset="0"/>
              </a:rPr>
              <a:t>The four machine learning models exhibited similar performance</a:t>
            </a:r>
            <a:endParaRPr lang="en-SA" sz="2000" dirty="0">
              <a:solidFill>
                <a:schemeClr val="tx1">
                  <a:lumMod val="75000"/>
                  <a:lumOff val="25000"/>
                </a:schemeClr>
              </a:solidFill>
              <a:latin typeface="Abadi" panose="020B0604020104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46907"/>
            <a:ext cx="4591306" cy="4490550"/>
          </a:xfrm>
          <a:prstGeom prst="rect">
            <a:avLst/>
          </a:prstGeom>
        </p:spPr>
        <p:txBody>
          <a:bodyPr>
            <a:normAutofit/>
          </a:bodyPr>
          <a:lstStyle/>
          <a:p>
            <a:pPr algn="just">
              <a:lnSpc>
                <a:spcPct val="100000"/>
              </a:lnSpc>
              <a:spcBef>
                <a:spcPts val="1400"/>
              </a:spcBef>
            </a:pPr>
            <a:r>
              <a:rPr lang="en-CA" sz="2000" dirty="0">
                <a:solidFill>
                  <a:schemeClr val="tx1">
                    <a:lumMod val="75000"/>
                    <a:lumOff val="25000"/>
                  </a:schemeClr>
                </a:solidFill>
                <a:latin typeface="Abadi" panose="020B0604020104020204" pitchFamily="34" charset="0"/>
              </a:rPr>
              <a:t>The </a:t>
            </a:r>
            <a:r>
              <a:rPr lang="en-US" sz="2000" dirty="0">
                <a:solidFill>
                  <a:srgbClr val="0B49CB"/>
                </a:solidFill>
                <a:latin typeface="Abadi" panose="020B0604020104020204" pitchFamily="34" charset="0"/>
              </a:rPr>
              <a:t>scatter plot </a:t>
            </a:r>
            <a:r>
              <a:rPr lang="en-US" sz="2000" dirty="0">
                <a:solidFill>
                  <a:schemeClr val="tx1">
                    <a:lumMod val="75000"/>
                    <a:lumOff val="25000"/>
                  </a:schemeClr>
                </a:solidFill>
                <a:latin typeface="Abadi" panose="020B0604020104020204" pitchFamily="34" charset="0"/>
              </a:rPr>
              <a:t>shows the relation between the </a:t>
            </a:r>
            <a:r>
              <a:rPr lang="en-US" sz="2000" dirty="0">
                <a:solidFill>
                  <a:srgbClr val="0B49CB"/>
                </a:solidFill>
                <a:latin typeface="Abadi" panose="020B0604020104020204" pitchFamily="34" charset="0"/>
              </a:rPr>
              <a:t>flight number </a:t>
            </a:r>
            <a:r>
              <a:rPr lang="en-US" sz="2000" dirty="0">
                <a:solidFill>
                  <a:schemeClr val="tx1">
                    <a:lumMod val="75000"/>
                    <a:lumOff val="25000"/>
                  </a:schemeClr>
                </a:solidFill>
                <a:latin typeface="Abadi" panose="020B0604020104020204" pitchFamily="34" charset="0"/>
              </a:rPr>
              <a:t>and the </a:t>
            </a:r>
            <a:r>
              <a:rPr lang="en-US" sz="2000" dirty="0">
                <a:solidFill>
                  <a:srgbClr val="0B49CB"/>
                </a:solidFill>
                <a:latin typeface="Abadi" panose="020B0604020104020204" pitchFamily="34" charset="0"/>
              </a:rPr>
              <a:t>launch site</a:t>
            </a:r>
          </a:p>
          <a:p>
            <a:pPr algn="just">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Based on the </a:t>
            </a:r>
            <a:r>
              <a:rPr lang="en-US" sz="2000" dirty="0">
                <a:solidFill>
                  <a:srgbClr val="0948CB"/>
                </a:solidFill>
                <a:latin typeface="Abadi" panose="020B0604020104020204" pitchFamily="34" charset="0"/>
              </a:rPr>
              <a:t>scatter plot</a:t>
            </a:r>
            <a:r>
              <a:rPr lang="en-US" sz="2000" dirty="0">
                <a:solidFill>
                  <a:schemeClr val="tx1">
                    <a:lumMod val="75000"/>
                    <a:lumOff val="25000"/>
                  </a:schemeClr>
                </a:solidFill>
                <a:latin typeface="Abadi" panose="020B0604020104020204" pitchFamily="34" charset="0"/>
              </a:rPr>
              <a:t>, there </a:t>
            </a:r>
            <a:r>
              <a:rPr lang="en-US" sz="2000" dirty="0">
                <a:solidFill>
                  <a:srgbClr val="0948CB"/>
                </a:solidFill>
                <a:latin typeface="Abadi" panose="020B0604020104020204" pitchFamily="34" charset="0"/>
              </a:rPr>
              <a:t>does not appear to be a clear correlation </a:t>
            </a:r>
            <a:r>
              <a:rPr lang="en-US" sz="2000" dirty="0">
                <a:solidFill>
                  <a:schemeClr val="tx1">
                    <a:lumMod val="75000"/>
                    <a:lumOff val="25000"/>
                  </a:schemeClr>
                </a:solidFill>
                <a:latin typeface="Abadi" panose="020B0604020104020204" pitchFamily="34" charset="0"/>
              </a:rPr>
              <a:t>between the </a:t>
            </a:r>
            <a:r>
              <a:rPr lang="en-US" sz="2000" dirty="0">
                <a:solidFill>
                  <a:srgbClr val="0948CB"/>
                </a:solidFill>
                <a:latin typeface="Abadi" panose="020B0604020104020204" pitchFamily="34" charset="0"/>
              </a:rPr>
              <a:t>launch site</a:t>
            </a:r>
            <a:r>
              <a:rPr lang="en-US" sz="2000" dirty="0">
                <a:solidFill>
                  <a:schemeClr val="tx1">
                    <a:lumMod val="75000"/>
                    <a:lumOff val="25000"/>
                  </a:schemeClr>
                </a:solidFill>
                <a:latin typeface="Abadi" panose="020B0604020104020204" pitchFamily="34" charset="0"/>
              </a:rPr>
              <a:t> and the </a:t>
            </a:r>
            <a:r>
              <a:rPr lang="en-US" sz="2000" dirty="0">
                <a:solidFill>
                  <a:srgbClr val="0948CB"/>
                </a:solidFill>
                <a:latin typeface="Abadi" panose="020B0604020104020204" pitchFamily="34" charset="0"/>
              </a:rPr>
              <a:t>number of flights </a:t>
            </a:r>
            <a:r>
              <a:rPr lang="en-US" sz="2000" dirty="0">
                <a:solidFill>
                  <a:schemeClr val="tx1">
                    <a:lumMod val="75000"/>
                    <a:lumOff val="25000"/>
                  </a:schemeClr>
                </a:solidFill>
                <a:latin typeface="Abadi" panose="020B0604020104020204" pitchFamily="34" charset="0"/>
              </a:rPr>
              <a:t>that have occurred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descr="A graph of flight number&#10;&#10;Description automatically generated">
            <a:extLst>
              <a:ext uri="{FF2B5EF4-FFF2-40B4-BE49-F238E27FC236}">
                <a16:creationId xmlns:a16="http://schemas.microsoft.com/office/drawing/2014/main" id="{E9326116-7DAE-5028-D1C9-1C5A925C7EF0}"/>
              </a:ext>
            </a:extLst>
          </p:cNvPr>
          <p:cNvPicPr>
            <a:picLocks noChangeAspect="1"/>
          </p:cNvPicPr>
          <p:nvPr/>
        </p:nvPicPr>
        <p:blipFill>
          <a:blip r:embed="rId3"/>
          <a:stretch>
            <a:fillRect/>
          </a:stretch>
        </p:blipFill>
        <p:spPr>
          <a:xfrm>
            <a:off x="5710491" y="1828800"/>
            <a:ext cx="5752800" cy="4053302"/>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758524"/>
            <a:ext cx="5343981" cy="4267049"/>
          </a:xfrm>
          <a:prstGeom prst="rect">
            <a:avLst/>
          </a:prstGeom>
        </p:spPr>
        <p:txBody>
          <a:bodyPr>
            <a:normAutofit lnSpcReduction="10000"/>
          </a:bodyPr>
          <a:lstStyle/>
          <a:p>
            <a:pPr algn="just">
              <a:lnSpc>
                <a:spcPct val="100000"/>
              </a:lnSpc>
              <a:spcBef>
                <a:spcPts val="1400"/>
              </a:spcBef>
            </a:pPr>
            <a:r>
              <a:rPr lang="en-CA" sz="2000" dirty="0">
                <a:solidFill>
                  <a:schemeClr val="tx1">
                    <a:lumMod val="75000"/>
                    <a:lumOff val="25000"/>
                  </a:schemeClr>
                </a:solidFill>
                <a:latin typeface="Abadi" panose="020B0604020104020204" pitchFamily="34" charset="0"/>
              </a:rPr>
              <a:t>The </a:t>
            </a:r>
            <a:r>
              <a:rPr lang="en-US" sz="2000" dirty="0">
                <a:solidFill>
                  <a:srgbClr val="0B49CB"/>
                </a:solidFill>
                <a:latin typeface="Abadi" panose="020B0604020104020204" pitchFamily="34" charset="0"/>
              </a:rPr>
              <a:t>scatter plot </a:t>
            </a:r>
            <a:r>
              <a:rPr lang="en-US" sz="2000" dirty="0">
                <a:solidFill>
                  <a:schemeClr val="tx1">
                    <a:lumMod val="75000"/>
                    <a:lumOff val="25000"/>
                  </a:schemeClr>
                </a:solidFill>
                <a:latin typeface="Abadi" panose="020B0604020104020204" pitchFamily="34" charset="0"/>
              </a:rPr>
              <a:t>shows the relation between the </a:t>
            </a:r>
            <a:r>
              <a:rPr lang="en-US" sz="2000" dirty="0">
                <a:solidFill>
                  <a:srgbClr val="0B49CB"/>
                </a:solidFill>
                <a:latin typeface="Abadi" panose="020B0604020104020204" pitchFamily="34" charset="0"/>
              </a:rPr>
              <a:t>p</a:t>
            </a:r>
            <a:r>
              <a:rPr lang="en-US" sz="2000" dirty="0">
                <a:solidFill>
                  <a:srgbClr val="0B49CB"/>
                </a:solidFill>
                <a:effectLst/>
                <a:latin typeface="Abadi" panose="020B0604020104020204" pitchFamily="34" charset="0"/>
              </a:rPr>
              <a:t>ayload mass </a:t>
            </a:r>
            <a:r>
              <a:rPr lang="en-US" sz="2000" dirty="0">
                <a:solidFill>
                  <a:schemeClr val="tx1">
                    <a:lumMod val="75000"/>
                    <a:lumOff val="25000"/>
                  </a:schemeClr>
                </a:solidFill>
                <a:latin typeface="Abadi" panose="020B0604020104020204" pitchFamily="34" charset="0"/>
              </a:rPr>
              <a:t>and the different </a:t>
            </a:r>
            <a:r>
              <a:rPr lang="en-US" sz="2000" dirty="0">
                <a:solidFill>
                  <a:srgbClr val="0B49CB"/>
                </a:solidFill>
                <a:latin typeface="Abadi" panose="020B0604020104020204" pitchFamily="34" charset="0"/>
              </a:rPr>
              <a:t>launch sites</a:t>
            </a: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At the </a:t>
            </a:r>
            <a:r>
              <a:rPr lang="en-US" sz="2000" dirty="0">
                <a:solidFill>
                  <a:srgbClr val="0948CB"/>
                </a:solidFill>
                <a:latin typeface="Abadi" panose="020B0604020104020204" pitchFamily="34" charset="0"/>
              </a:rPr>
              <a:t>VAFB-SLC launch site</a:t>
            </a:r>
            <a:r>
              <a:rPr lang="en-US" sz="2000" dirty="0">
                <a:solidFill>
                  <a:schemeClr val="tx1">
                    <a:lumMod val="75000"/>
                    <a:lumOff val="25000"/>
                  </a:schemeClr>
                </a:solidFill>
                <a:latin typeface="Abadi" panose="020B0604020104020204" pitchFamily="34" charset="0"/>
              </a:rPr>
              <a:t>, there have been </a:t>
            </a:r>
            <a:r>
              <a:rPr lang="en-US" sz="2000" u="sng" dirty="0">
                <a:solidFill>
                  <a:srgbClr val="0948CB"/>
                </a:solidFill>
                <a:latin typeface="Abadi" panose="020B0604020104020204" pitchFamily="34" charset="0"/>
              </a:rPr>
              <a:t>no launches </a:t>
            </a:r>
            <a:r>
              <a:rPr lang="en-US" sz="2000" dirty="0">
                <a:solidFill>
                  <a:schemeClr val="tx1">
                    <a:lumMod val="75000"/>
                    <a:lumOff val="25000"/>
                  </a:schemeClr>
                </a:solidFill>
                <a:latin typeface="Abadi" panose="020B0604020104020204" pitchFamily="34" charset="0"/>
              </a:rPr>
              <a:t>of rockets carrying payloads </a:t>
            </a:r>
            <a:r>
              <a:rPr lang="en-US" sz="2000" dirty="0">
                <a:solidFill>
                  <a:srgbClr val="0948CB"/>
                </a:solidFill>
                <a:latin typeface="Abadi" panose="020B0604020104020204" pitchFamily="34" charset="0"/>
              </a:rPr>
              <a:t>exceeding 10,000 kg</a:t>
            </a: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At the </a:t>
            </a:r>
            <a:r>
              <a:rPr lang="en-US" sz="2000" dirty="0">
                <a:solidFill>
                  <a:srgbClr val="0948CB"/>
                </a:solidFill>
                <a:latin typeface="Abadi" panose="020B0604020104020204" pitchFamily="34" charset="0"/>
              </a:rPr>
              <a:t>CCAFS-SLC launch site</a:t>
            </a:r>
            <a:r>
              <a:rPr lang="en-US" sz="2000" dirty="0">
                <a:solidFill>
                  <a:schemeClr val="tx1">
                    <a:lumMod val="75000"/>
                    <a:lumOff val="25000"/>
                  </a:schemeClr>
                </a:solidFill>
                <a:latin typeface="Abadi" panose="020B0604020104020204" pitchFamily="34" charset="0"/>
              </a:rPr>
              <a:t>, there have been </a:t>
            </a:r>
            <a:r>
              <a:rPr lang="en-US" sz="2000" u="sng" dirty="0">
                <a:solidFill>
                  <a:srgbClr val="0948CB"/>
                </a:solidFill>
                <a:latin typeface="Abadi" panose="020B0604020104020204" pitchFamily="34" charset="0"/>
              </a:rPr>
              <a:t>no launches </a:t>
            </a:r>
            <a:r>
              <a:rPr lang="en-US" sz="2000" dirty="0">
                <a:solidFill>
                  <a:schemeClr val="tx1">
                    <a:lumMod val="75000"/>
                    <a:lumOff val="25000"/>
                  </a:schemeClr>
                </a:solidFill>
                <a:latin typeface="Abadi" panose="020B0604020104020204" pitchFamily="34" charset="0"/>
              </a:rPr>
              <a:t>of rockets carrying payloads between</a:t>
            </a:r>
            <a:r>
              <a:rPr lang="en-US" sz="2000" dirty="0">
                <a:solidFill>
                  <a:srgbClr val="0948CB"/>
                </a:solidFill>
                <a:latin typeface="Abadi" panose="020B0604020104020204" pitchFamily="34" charset="0"/>
              </a:rPr>
              <a:t> 8,000 </a:t>
            </a:r>
            <a:r>
              <a:rPr lang="en-US" sz="2000" dirty="0">
                <a:solidFill>
                  <a:schemeClr val="tx1">
                    <a:lumMod val="75000"/>
                    <a:lumOff val="25000"/>
                  </a:schemeClr>
                </a:solidFill>
                <a:latin typeface="Abadi" panose="020B0604020104020204" pitchFamily="34" charset="0"/>
              </a:rPr>
              <a:t>and</a:t>
            </a:r>
            <a:r>
              <a:rPr lang="en-US" sz="2000" dirty="0">
                <a:solidFill>
                  <a:srgbClr val="0948CB"/>
                </a:solidFill>
                <a:latin typeface="Abadi" panose="020B0604020104020204" pitchFamily="34" charset="0"/>
              </a:rPr>
              <a:t> 13,000 </a:t>
            </a:r>
            <a:r>
              <a:rPr lang="en-US" sz="2000" dirty="0">
                <a:solidFill>
                  <a:schemeClr val="tx1">
                    <a:lumMod val="75000"/>
                    <a:lumOff val="25000"/>
                  </a:schemeClr>
                </a:solidFill>
                <a:latin typeface="Abadi" panose="020B0604020104020204" pitchFamily="34" charset="0"/>
              </a:rPr>
              <a:t>kg</a:t>
            </a: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Among the three launch sites, </a:t>
            </a:r>
            <a:r>
              <a:rPr lang="en-US" sz="2000" dirty="0">
                <a:solidFill>
                  <a:srgbClr val="0948CB"/>
                </a:solidFill>
                <a:latin typeface="Abadi" panose="020B0604020104020204" pitchFamily="34" charset="0"/>
              </a:rPr>
              <a:t>KSC-LC</a:t>
            </a:r>
            <a:r>
              <a:rPr lang="en-US" sz="2000" dirty="0">
                <a:solidFill>
                  <a:schemeClr val="tx1">
                    <a:lumMod val="75000"/>
                    <a:lumOff val="25000"/>
                  </a:schemeClr>
                </a:solidFill>
                <a:latin typeface="Abadi" panose="020B0604020104020204" pitchFamily="34" charset="0"/>
              </a:rPr>
              <a:t> was the one that conducted launches with </a:t>
            </a:r>
            <a:r>
              <a:rPr lang="en-US" sz="2000" dirty="0">
                <a:solidFill>
                  <a:srgbClr val="0948CB"/>
                </a:solidFill>
                <a:latin typeface="Abadi" panose="020B0604020104020204" pitchFamily="34" charset="0"/>
              </a:rPr>
              <a:t>payloads of different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descr="A graph of a load mass&#10;&#10;Description automatically generated with medium confidence">
            <a:extLst>
              <a:ext uri="{FF2B5EF4-FFF2-40B4-BE49-F238E27FC236}">
                <a16:creationId xmlns:a16="http://schemas.microsoft.com/office/drawing/2014/main" id="{D2F9D105-CF00-47D5-F724-BEB0953D7B88}"/>
              </a:ext>
            </a:extLst>
          </p:cNvPr>
          <p:cNvPicPr>
            <a:picLocks noChangeAspect="1"/>
          </p:cNvPicPr>
          <p:nvPr/>
        </p:nvPicPr>
        <p:blipFill>
          <a:blip r:embed="rId3"/>
          <a:stretch>
            <a:fillRect/>
          </a:stretch>
        </p:blipFill>
        <p:spPr>
          <a:xfrm>
            <a:off x="6330314" y="1909599"/>
            <a:ext cx="5109665" cy="3608606"/>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8096"/>
            <a:ext cx="5447909" cy="4175606"/>
          </a:xfrm>
          <a:prstGeom prst="rect">
            <a:avLst/>
          </a:prstGeom>
        </p:spPr>
        <p:txBody>
          <a:bodyPr>
            <a:normAutofit/>
          </a:bodyPr>
          <a:lstStyle/>
          <a:p>
            <a:pPr algn="just">
              <a:lnSpc>
                <a:spcPct val="100000"/>
              </a:lnSpc>
              <a:spcBef>
                <a:spcPts val="1400"/>
              </a:spcBef>
            </a:pPr>
            <a:r>
              <a:rPr lang="en-CA" sz="2000" dirty="0">
                <a:solidFill>
                  <a:schemeClr val="tx1">
                    <a:lumMod val="75000"/>
                    <a:lumOff val="25000"/>
                  </a:schemeClr>
                </a:solidFill>
                <a:latin typeface="Abadi" panose="020B0604020104020204" pitchFamily="34" charset="0"/>
              </a:rPr>
              <a:t>The </a:t>
            </a:r>
            <a:r>
              <a:rPr lang="en-US" sz="2000" dirty="0">
                <a:solidFill>
                  <a:srgbClr val="0B49CB"/>
                </a:solidFill>
                <a:latin typeface="Abadi" panose="020B0604020104020204" pitchFamily="34" charset="0"/>
              </a:rPr>
              <a:t>bar chart </a:t>
            </a:r>
            <a:r>
              <a:rPr lang="en-US" sz="2000" dirty="0">
                <a:solidFill>
                  <a:schemeClr val="tx1">
                    <a:lumMod val="75000"/>
                    <a:lumOff val="25000"/>
                  </a:schemeClr>
                </a:solidFill>
                <a:latin typeface="Abadi" panose="020B0604020104020204" pitchFamily="34" charset="0"/>
              </a:rPr>
              <a:t>shows the relation between </a:t>
            </a:r>
            <a:r>
              <a:rPr lang="en-US" sz="2000" dirty="0">
                <a:solidFill>
                  <a:srgbClr val="0948CB"/>
                </a:solidFill>
                <a:latin typeface="Abadi" panose="020B0604020104020204" pitchFamily="34" charset="0"/>
              </a:rPr>
              <a:t>success rate </a:t>
            </a:r>
            <a:r>
              <a:rPr lang="en-US" sz="2000" dirty="0">
                <a:solidFill>
                  <a:schemeClr val="tx1">
                    <a:lumMod val="75000"/>
                    <a:lumOff val="25000"/>
                  </a:schemeClr>
                </a:solidFill>
                <a:latin typeface="Abadi" panose="020B0604020104020204" pitchFamily="34" charset="0"/>
              </a:rPr>
              <a:t>and the </a:t>
            </a:r>
            <a:r>
              <a:rPr lang="en-US" sz="2000" dirty="0">
                <a:solidFill>
                  <a:srgbClr val="0948CB"/>
                </a:solidFill>
                <a:latin typeface="Abadi" panose="020B0604020104020204" pitchFamily="34" charset="0"/>
              </a:rPr>
              <a:t>orbit type</a:t>
            </a: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Based on the data shown in the figure, it can be inferred that the orbits </a:t>
            </a:r>
            <a:r>
              <a:rPr lang="en-US" sz="2000" dirty="0">
                <a:solidFill>
                  <a:srgbClr val="0B49CB"/>
                </a:solidFill>
                <a:latin typeface="Abadi" panose="020B0604020104020204" pitchFamily="34" charset="0"/>
              </a:rPr>
              <a:t>ES-L1</a:t>
            </a:r>
            <a:r>
              <a:rPr lang="en-US" sz="2000" dirty="0">
                <a:solidFill>
                  <a:schemeClr val="tx1">
                    <a:lumMod val="75000"/>
                    <a:lumOff val="25000"/>
                  </a:schemeClr>
                </a:solidFill>
                <a:latin typeface="Abadi" panose="020B0604020104020204" pitchFamily="34" charset="0"/>
              </a:rPr>
              <a:t>, </a:t>
            </a:r>
            <a:r>
              <a:rPr lang="en-US" sz="2000" dirty="0">
                <a:solidFill>
                  <a:srgbClr val="0B49CB"/>
                </a:solidFill>
                <a:latin typeface="Abadi" panose="020B0604020104020204" pitchFamily="34" charset="0"/>
              </a:rPr>
              <a:t>GEO</a:t>
            </a:r>
            <a:r>
              <a:rPr lang="en-US" sz="2000" dirty="0">
                <a:solidFill>
                  <a:schemeClr val="tx1">
                    <a:lumMod val="75000"/>
                    <a:lumOff val="25000"/>
                  </a:schemeClr>
                </a:solidFill>
                <a:latin typeface="Abadi" panose="020B0604020104020204" pitchFamily="34" charset="0"/>
              </a:rPr>
              <a:t>, </a:t>
            </a:r>
            <a:r>
              <a:rPr lang="en-US" sz="2000" dirty="0">
                <a:solidFill>
                  <a:srgbClr val="0B49CB"/>
                </a:solidFill>
                <a:latin typeface="Abadi" panose="020B0604020104020204" pitchFamily="34" charset="0"/>
              </a:rPr>
              <a:t>HEO</a:t>
            </a:r>
            <a:r>
              <a:rPr lang="en-US" sz="2000" dirty="0">
                <a:solidFill>
                  <a:schemeClr val="tx1">
                    <a:lumMod val="75000"/>
                    <a:lumOff val="25000"/>
                  </a:schemeClr>
                </a:solidFill>
                <a:latin typeface="Abadi" panose="020B0604020104020204" pitchFamily="34" charset="0"/>
              </a:rPr>
              <a:t>, and </a:t>
            </a:r>
            <a:r>
              <a:rPr lang="en-US" sz="2000" dirty="0">
                <a:solidFill>
                  <a:srgbClr val="0B49CB"/>
                </a:solidFill>
                <a:latin typeface="Abadi" panose="020B0604020104020204" pitchFamily="34" charset="0"/>
              </a:rPr>
              <a:t>SSO</a:t>
            </a:r>
            <a:r>
              <a:rPr lang="en-US" sz="2000" dirty="0">
                <a:solidFill>
                  <a:schemeClr val="tx1">
                    <a:lumMod val="75000"/>
                    <a:lumOff val="25000"/>
                  </a:schemeClr>
                </a:solidFill>
                <a:latin typeface="Abadi" panose="020B0604020104020204" pitchFamily="34" charset="0"/>
              </a:rPr>
              <a:t> exhibit the highest success rates among all orbit types with </a:t>
            </a:r>
            <a:r>
              <a:rPr lang="en-US" sz="2000" dirty="0">
                <a:solidFill>
                  <a:srgbClr val="0B49CB"/>
                </a:solidFill>
                <a:latin typeface="Abadi" panose="020B0604020104020204" pitchFamily="34" charset="0"/>
              </a:rPr>
              <a:t>100% success rate</a:t>
            </a: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Other orbits have a </a:t>
            </a:r>
            <a:r>
              <a:rPr lang="en-US" sz="2000" dirty="0">
                <a:solidFill>
                  <a:srgbClr val="0B49CB"/>
                </a:solidFill>
                <a:latin typeface="Abadi" panose="020B0604020104020204" pitchFamily="34" charset="0"/>
              </a:rPr>
              <a:t>success rates between 50% up to 80% </a:t>
            </a: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Among all orbit types, the </a:t>
            </a:r>
            <a:r>
              <a:rPr lang="en-US" sz="2000" dirty="0">
                <a:solidFill>
                  <a:srgbClr val="0B49CB"/>
                </a:solidFill>
                <a:latin typeface="Abadi" panose="020B0604020104020204" pitchFamily="34" charset="0"/>
              </a:rPr>
              <a:t>SO</a:t>
            </a:r>
            <a:r>
              <a:rPr lang="en-US" sz="2000" dirty="0">
                <a:solidFill>
                  <a:schemeClr val="tx1">
                    <a:lumMod val="75000"/>
                    <a:lumOff val="25000"/>
                  </a:schemeClr>
                </a:solidFill>
                <a:latin typeface="Abadi" panose="020B0604020104020204" pitchFamily="34" charset="0"/>
              </a:rPr>
              <a:t> orbit achieved a </a:t>
            </a:r>
            <a:r>
              <a:rPr lang="en-US" sz="2000" dirty="0">
                <a:solidFill>
                  <a:srgbClr val="0B49CB"/>
                </a:solidFill>
                <a:latin typeface="Abadi" panose="020B0604020104020204" pitchFamily="34" charset="0"/>
              </a:rPr>
              <a:t>0% success rate</a:t>
            </a:r>
            <a:r>
              <a:rPr lang="en-US" sz="2000" dirty="0">
                <a:solidFill>
                  <a:schemeClr val="tx1">
                    <a:lumMod val="75000"/>
                    <a:lumOff val="25000"/>
                  </a:schemeClr>
                </a:solidFill>
                <a:latin typeface="Abadi" panose="020B0604020104020204" pitchFamily="34" charset="0"/>
              </a:rPr>
              <a:t>, representing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lines&#10;&#10;Description automatically generated with medium confidence">
            <a:extLst>
              <a:ext uri="{FF2B5EF4-FFF2-40B4-BE49-F238E27FC236}">
                <a16:creationId xmlns:a16="http://schemas.microsoft.com/office/drawing/2014/main" id="{F87C2012-1639-7424-B54F-32B3DF6A58DE}"/>
              </a:ext>
            </a:extLst>
          </p:cNvPr>
          <p:cNvPicPr>
            <a:picLocks noChangeAspect="1"/>
          </p:cNvPicPr>
          <p:nvPr/>
        </p:nvPicPr>
        <p:blipFill>
          <a:blip r:embed="rId3"/>
          <a:stretch>
            <a:fillRect/>
          </a:stretch>
        </p:blipFill>
        <p:spPr>
          <a:xfrm>
            <a:off x="6602681" y="1645876"/>
            <a:ext cx="4682930" cy="4320046"/>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lumMod val="75000"/>
                    <a:lumOff val="25000"/>
                  </a:schemeClr>
                </a:solidFill>
                <a:latin typeface="Abadi"/>
              </a:rPr>
              <a:t>Executive Summary</a:t>
            </a:r>
          </a:p>
          <a:p>
            <a:pPr>
              <a:lnSpc>
                <a:spcPct val="100000"/>
              </a:lnSpc>
              <a:spcBef>
                <a:spcPts val="1400"/>
              </a:spcBef>
            </a:pPr>
            <a:r>
              <a:rPr lang="en-US" sz="2200" dirty="0">
                <a:solidFill>
                  <a:schemeClr val="tx1">
                    <a:lumMod val="75000"/>
                    <a:lumOff val="25000"/>
                  </a:schemeClr>
                </a:solidFill>
                <a:latin typeface="Abadi"/>
              </a:rPr>
              <a:t>Introduction</a:t>
            </a:r>
          </a:p>
          <a:p>
            <a:pPr>
              <a:lnSpc>
                <a:spcPct val="100000"/>
              </a:lnSpc>
              <a:spcBef>
                <a:spcPts val="1400"/>
              </a:spcBef>
            </a:pPr>
            <a:r>
              <a:rPr lang="en-US" sz="2200" dirty="0">
                <a:solidFill>
                  <a:schemeClr val="tx1">
                    <a:lumMod val="75000"/>
                    <a:lumOff val="25000"/>
                  </a:schemeClr>
                </a:solidFill>
                <a:latin typeface="Abadi"/>
              </a:rPr>
              <a:t>Methodology</a:t>
            </a:r>
          </a:p>
          <a:p>
            <a:pPr>
              <a:lnSpc>
                <a:spcPct val="100000"/>
              </a:lnSpc>
              <a:spcBef>
                <a:spcPts val="1400"/>
              </a:spcBef>
            </a:pPr>
            <a:r>
              <a:rPr lang="en-US" sz="2200" dirty="0">
                <a:solidFill>
                  <a:schemeClr val="tx1">
                    <a:lumMod val="75000"/>
                    <a:lumOff val="25000"/>
                  </a:schemeClr>
                </a:solidFill>
                <a:latin typeface="Abadi"/>
              </a:rPr>
              <a:t>Results</a:t>
            </a:r>
          </a:p>
          <a:p>
            <a:pPr>
              <a:lnSpc>
                <a:spcPct val="100000"/>
              </a:lnSpc>
              <a:spcBef>
                <a:spcPts val="1400"/>
              </a:spcBef>
            </a:pPr>
            <a:r>
              <a:rPr lang="en-US" sz="2200" dirty="0">
                <a:solidFill>
                  <a:schemeClr val="tx1">
                    <a:lumMod val="75000"/>
                    <a:lumOff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1846" y="1775839"/>
            <a:ext cx="5967120" cy="4887719"/>
          </a:xfrm>
          <a:prstGeom prst="rect">
            <a:avLst/>
          </a:prstGeom>
        </p:spPr>
        <p:txBody>
          <a:bodyPr>
            <a:noAutofit/>
          </a:bodyPr>
          <a:lstStyle/>
          <a:p>
            <a:pPr algn="just">
              <a:lnSpc>
                <a:spcPct val="100000"/>
              </a:lnSpc>
              <a:spcBef>
                <a:spcPts val="1400"/>
              </a:spcBef>
            </a:pPr>
            <a:r>
              <a:rPr lang="en-CA" sz="1900" dirty="0">
                <a:solidFill>
                  <a:schemeClr val="tx1">
                    <a:lumMod val="75000"/>
                    <a:lumOff val="25000"/>
                  </a:schemeClr>
                </a:solidFill>
                <a:latin typeface="Abadi" panose="020B0604020104020204" pitchFamily="34" charset="0"/>
              </a:rPr>
              <a:t>The </a:t>
            </a:r>
            <a:r>
              <a:rPr lang="en-US" sz="1900" dirty="0">
                <a:solidFill>
                  <a:srgbClr val="0B49CB"/>
                </a:solidFill>
                <a:latin typeface="Abadi" panose="020B0604020104020204" pitchFamily="34" charset="0"/>
              </a:rPr>
              <a:t>scatter plot </a:t>
            </a:r>
            <a:r>
              <a:rPr lang="en-US" sz="1900" dirty="0">
                <a:solidFill>
                  <a:schemeClr val="tx1">
                    <a:lumMod val="75000"/>
                    <a:lumOff val="25000"/>
                  </a:schemeClr>
                </a:solidFill>
                <a:latin typeface="Abadi" panose="020B0604020104020204" pitchFamily="34" charset="0"/>
              </a:rPr>
              <a:t>shows the relation between </a:t>
            </a:r>
            <a:r>
              <a:rPr lang="en-US" sz="1900" dirty="0">
                <a:solidFill>
                  <a:srgbClr val="0B49CB"/>
                </a:solidFill>
                <a:latin typeface="Abadi" panose="020B0604020104020204" pitchFamily="34" charset="0"/>
              </a:rPr>
              <a:t>flight number </a:t>
            </a:r>
            <a:r>
              <a:rPr lang="en-US" sz="1900" dirty="0">
                <a:solidFill>
                  <a:schemeClr val="tx1">
                    <a:lumMod val="75000"/>
                    <a:lumOff val="25000"/>
                  </a:schemeClr>
                </a:solidFill>
                <a:latin typeface="Abadi" panose="020B0604020104020204" pitchFamily="34" charset="0"/>
              </a:rPr>
              <a:t>and the </a:t>
            </a:r>
            <a:r>
              <a:rPr lang="en-US" sz="1900" dirty="0">
                <a:solidFill>
                  <a:srgbClr val="0B49CB"/>
                </a:solidFill>
                <a:latin typeface="Abadi" panose="020B0604020104020204" pitchFamily="34" charset="0"/>
              </a:rPr>
              <a:t>orbit type</a:t>
            </a:r>
            <a:endParaRPr lang="en-US" sz="1900" dirty="0">
              <a:latin typeface="Abadi" panose="020B0604020104020204" pitchFamily="34" charset="0"/>
            </a:endParaRPr>
          </a:p>
          <a:p>
            <a:pPr algn="just">
              <a:lnSpc>
                <a:spcPct val="100000"/>
              </a:lnSpc>
              <a:spcBef>
                <a:spcPts val="1400"/>
              </a:spcBef>
            </a:pPr>
            <a:r>
              <a:rPr lang="en-US" sz="1900" dirty="0">
                <a:solidFill>
                  <a:schemeClr val="tx1">
                    <a:lumMod val="75000"/>
                    <a:lumOff val="25000"/>
                  </a:schemeClr>
                </a:solidFill>
                <a:latin typeface="Abadi" panose="020B0604020104020204" pitchFamily="34" charset="0"/>
              </a:rPr>
              <a:t>Comparing the </a:t>
            </a:r>
            <a:r>
              <a:rPr lang="en-US" sz="1900" dirty="0">
                <a:solidFill>
                  <a:srgbClr val="0948CB"/>
                </a:solidFill>
                <a:latin typeface="Abadi" panose="020B0604020104020204" pitchFamily="34" charset="0"/>
              </a:rPr>
              <a:t>scatter plot of Flight Number vs Orbit Type</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with the </a:t>
            </a:r>
            <a:r>
              <a:rPr lang="en-US" sz="1900" dirty="0">
                <a:solidFill>
                  <a:srgbClr val="0948CB"/>
                </a:solidFill>
                <a:latin typeface="Abadi" panose="020B0604020104020204" pitchFamily="34" charset="0"/>
              </a:rPr>
              <a:t>Success Rate vs Orbit Type bar plot</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we conclude that the reported </a:t>
            </a:r>
            <a:r>
              <a:rPr lang="en-US" sz="1900" dirty="0">
                <a:solidFill>
                  <a:srgbClr val="0948CB"/>
                </a:solidFill>
                <a:latin typeface="Abadi" panose="020B0604020104020204" pitchFamily="34" charset="0"/>
              </a:rPr>
              <a:t>100% success rate</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for orbits </a:t>
            </a:r>
            <a:r>
              <a:rPr lang="en-US" sz="1900" dirty="0">
                <a:solidFill>
                  <a:srgbClr val="0948CB"/>
                </a:solidFill>
                <a:latin typeface="Abadi" panose="020B0604020104020204" pitchFamily="34" charset="0"/>
              </a:rPr>
              <a:t>ES-L1</a:t>
            </a:r>
            <a:r>
              <a:rPr lang="en-US" sz="1900" dirty="0">
                <a:latin typeface="Abadi" panose="020B0604020104020204" pitchFamily="34" charset="0"/>
              </a:rPr>
              <a:t>, </a:t>
            </a:r>
            <a:r>
              <a:rPr lang="en-US" sz="1900" dirty="0">
                <a:solidFill>
                  <a:srgbClr val="0948CB"/>
                </a:solidFill>
                <a:latin typeface="Abadi" panose="020B0604020104020204" pitchFamily="34" charset="0"/>
              </a:rPr>
              <a:t>GEO</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and </a:t>
            </a:r>
            <a:r>
              <a:rPr lang="en-US" sz="1900" dirty="0">
                <a:solidFill>
                  <a:srgbClr val="0948CB"/>
                </a:solidFill>
                <a:latin typeface="Abadi" panose="020B0604020104020204" pitchFamily="34" charset="0"/>
              </a:rPr>
              <a:t>HEO</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is</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based on </a:t>
            </a:r>
            <a:r>
              <a:rPr lang="en-US" sz="1900" u="sng" dirty="0">
                <a:solidFill>
                  <a:srgbClr val="0948CB"/>
                </a:solidFill>
                <a:latin typeface="Abadi" panose="020B0604020104020204" pitchFamily="34" charset="0"/>
              </a:rPr>
              <a:t>misleading data</a:t>
            </a:r>
            <a:r>
              <a:rPr lang="en-US" sz="1900" dirty="0">
                <a:solidFill>
                  <a:srgbClr val="0948CB"/>
                </a:solidFill>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from</a:t>
            </a:r>
            <a:r>
              <a:rPr lang="en-US" sz="1900" dirty="0">
                <a:latin typeface="Abadi" panose="020B0604020104020204" pitchFamily="34" charset="0"/>
              </a:rPr>
              <a:t> </a:t>
            </a:r>
            <a:r>
              <a:rPr lang="en-US" sz="1900" u="sng" dirty="0">
                <a:solidFill>
                  <a:srgbClr val="0948CB"/>
                </a:solidFill>
                <a:latin typeface="Abadi" panose="020B0604020104020204" pitchFamily="34" charset="0"/>
              </a:rPr>
              <a:t>a single flight occurrence</a:t>
            </a:r>
            <a:r>
              <a:rPr lang="en-US" sz="1900" dirty="0">
                <a:latin typeface="Abadi" panose="020B0604020104020204" pitchFamily="34" charset="0"/>
              </a:rPr>
              <a:t> </a:t>
            </a:r>
            <a:r>
              <a:rPr lang="en-US" sz="1900" dirty="0">
                <a:solidFill>
                  <a:schemeClr val="tx1">
                    <a:lumMod val="75000"/>
                    <a:lumOff val="25000"/>
                  </a:schemeClr>
                </a:solidFill>
                <a:latin typeface="Abadi" panose="020B0604020104020204" pitchFamily="34" charset="0"/>
              </a:rPr>
              <a:t>and</a:t>
            </a:r>
            <a:r>
              <a:rPr lang="en-US" sz="1900" dirty="0">
                <a:latin typeface="Abadi" panose="020B0604020104020204" pitchFamily="34" charset="0"/>
              </a:rPr>
              <a:t> </a:t>
            </a:r>
            <a:r>
              <a:rPr lang="en-US" sz="1900" u="sng" dirty="0">
                <a:solidFill>
                  <a:srgbClr val="0948CB"/>
                </a:solidFill>
                <a:latin typeface="Abadi" panose="020B0604020104020204" pitchFamily="34" charset="0"/>
              </a:rPr>
              <a:t>should not be considered valid</a:t>
            </a:r>
          </a:p>
          <a:p>
            <a:pPr algn="just">
              <a:lnSpc>
                <a:spcPct val="100000"/>
              </a:lnSpc>
              <a:spcBef>
                <a:spcPts val="1400"/>
              </a:spcBef>
            </a:pPr>
            <a:r>
              <a:rPr lang="en-US" sz="1900" dirty="0">
                <a:solidFill>
                  <a:schemeClr val="tx1">
                    <a:lumMod val="75000"/>
                    <a:lumOff val="25000"/>
                  </a:schemeClr>
                </a:solidFill>
                <a:latin typeface="Abadi" panose="020B0604020104020204" pitchFamily="34" charset="0"/>
              </a:rPr>
              <a:t>Similarly, the </a:t>
            </a:r>
            <a:r>
              <a:rPr lang="en-US" sz="1900" dirty="0">
                <a:solidFill>
                  <a:srgbClr val="0948CB"/>
                </a:solidFill>
                <a:latin typeface="Abadi" panose="020B0604020104020204" pitchFamily="34" charset="0"/>
              </a:rPr>
              <a:t>SO</a:t>
            </a:r>
            <a:r>
              <a:rPr lang="en-US" sz="1900" dirty="0">
                <a:solidFill>
                  <a:schemeClr val="tx1">
                    <a:lumMod val="75000"/>
                    <a:lumOff val="25000"/>
                  </a:schemeClr>
                </a:solidFill>
                <a:latin typeface="Abadi" panose="020B0604020104020204" pitchFamily="34" charset="0"/>
              </a:rPr>
              <a:t> orbit achieved a </a:t>
            </a:r>
            <a:r>
              <a:rPr lang="en-US" sz="1900" dirty="0">
                <a:solidFill>
                  <a:srgbClr val="0948CB"/>
                </a:solidFill>
                <a:latin typeface="Abadi" panose="020B0604020104020204" pitchFamily="34" charset="0"/>
              </a:rPr>
              <a:t>0%</a:t>
            </a:r>
            <a:r>
              <a:rPr lang="en-US" sz="1900" dirty="0">
                <a:solidFill>
                  <a:schemeClr val="tx1">
                    <a:lumMod val="75000"/>
                    <a:lumOff val="25000"/>
                  </a:schemeClr>
                </a:solidFill>
                <a:latin typeface="Abadi" panose="020B0604020104020204" pitchFamily="34" charset="0"/>
              </a:rPr>
              <a:t> success rate due to </a:t>
            </a:r>
            <a:r>
              <a:rPr lang="en-US" sz="1900" dirty="0">
                <a:solidFill>
                  <a:srgbClr val="0948CB"/>
                </a:solidFill>
                <a:latin typeface="Abadi" panose="020B0604020104020204" pitchFamily="34" charset="0"/>
              </a:rPr>
              <a:t>a single failed flight occurrence</a:t>
            </a:r>
          </a:p>
          <a:p>
            <a:pPr algn="just">
              <a:lnSpc>
                <a:spcPct val="100000"/>
              </a:lnSpc>
              <a:spcBef>
                <a:spcPts val="1400"/>
              </a:spcBef>
            </a:pPr>
            <a:r>
              <a:rPr lang="en-US" sz="1900" dirty="0">
                <a:solidFill>
                  <a:srgbClr val="0948CB"/>
                </a:solidFill>
                <a:latin typeface="Abadi" panose="020B0604020104020204" pitchFamily="34" charset="0"/>
              </a:rPr>
              <a:t>For a more reliable analysis</a:t>
            </a:r>
            <a:r>
              <a:rPr lang="en-US" sz="1900" dirty="0">
                <a:solidFill>
                  <a:schemeClr val="tx1">
                    <a:lumMod val="75000"/>
                    <a:lumOff val="25000"/>
                  </a:schemeClr>
                </a:solidFill>
                <a:latin typeface="Abadi" panose="020B0604020104020204" pitchFamily="34" charset="0"/>
              </a:rPr>
              <a:t>, it is advisable to </a:t>
            </a:r>
            <a:r>
              <a:rPr lang="en-US" sz="1900" dirty="0">
                <a:solidFill>
                  <a:srgbClr val="0948CB"/>
                </a:solidFill>
                <a:latin typeface="Abadi" panose="020B0604020104020204" pitchFamily="34" charset="0"/>
              </a:rPr>
              <a:t>exclude any orbit with fewer than 5 total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7CCA919F-92A3-6EF4-B3DE-7EBA12351E04}"/>
              </a:ext>
            </a:extLst>
          </p:cNvPr>
          <p:cNvPicPr>
            <a:picLocks noChangeAspect="1"/>
          </p:cNvPicPr>
          <p:nvPr/>
        </p:nvPicPr>
        <p:blipFill>
          <a:blip r:embed="rId3"/>
          <a:stretch>
            <a:fillRect/>
          </a:stretch>
        </p:blipFill>
        <p:spPr>
          <a:xfrm>
            <a:off x="6817137" y="1942423"/>
            <a:ext cx="5040228" cy="3880308"/>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60517"/>
            <a:ext cx="5447909" cy="3005960"/>
          </a:xfrm>
          <a:prstGeom prst="rect">
            <a:avLst/>
          </a:prstGeom>
        </p:spPr>
        <p:txBody>
          <a:bodyPr>
            <a:noAutofit/>
          </a:bodyPr>
          <a:lstStyle/>
          <a:p>
            <a:pPr algn="just">
              <a:lnSpc>
                <a:spcPct val="100000"/>
              </a:lnSpc>
              <a:spcBef>
                <a:spcPts val="1400"/>
              </a:spcBef>
            </a:pPr>
            <a:r>
              <a:rPr lang="en-CA" sz="2000" dirty="0">
                <a:solidFill>
                  <a:schemeClr val="tx1">
                    <a:lumMod val="75000"/>
                    <a:lumOff val="25000"/>
                  </a:schemeClr>
                </a:solidFill>
                <a:latin typeface="Abadi" panose="020B0604020104020204" pitchFamily="34" charset="0"/>
              </a:rPr>
              <a:t>The </a:t>
            </a:r>
            <a:r>
              <a:rPr lang="en-US" sz="2000" dirty="0">
                <a:solidFill>
                  <a:srgbClr val="0B49CB"/>
                </a:solidFill>
                <a:latin typeface="Abadi" panose="020B0604020104020204" pitchFamily="34" charset="0"/>
              </a:rPr>
              <a:t>scatter plot </a:t>
            </a:r>
            <a:r>
              <a:rPr lang="en-US" sz="2000" dirty="0">
                <a:solidFill>
                  <a:schemeClr val="tx1">
                    <a:lumMod val="75000"/>
                    <a:lumOff val="25000"/>
                  </a:schemeClr>
                </a:solidFill>
                <a:latin typeface="Abadi" panose="020B0604020104020204" pitchFamily="34" charset="0"/>
              </a:rPr>
              <a:t>shows the relation between </a:t>
            </a:r>
            <a:r>
              <a:rPr lang="en-US" sz="2000" dirty="0">
                <a:solidFill>
                  <a:srgbClr val="0B49CB"/>
                </a:solidFill>
                <a:latin typeface="Abadi" panose="020B0604020104020204" pitchFamily="34" charset="0"/>
              </a:rPr>
              <a:t>flight number </a:t>
            </a:r>
            <a:r>
              <a:rPr lang="en-US" sz="2000" dirty="0">
                <a:solidFill>
                  <a:schemeClr val="tx1">
                    <a:lumMod val="75000"/>
                    <a:lumOff val="25000"/>
                  </a:schemeClr>
                </a:solidFill>
                <a:latin typeface="Abadi" panose="020B0604020104020204" pitchFamily="34" charset="0"/>
              </a:rPr>
              <a:t>and the </a:t>
            </a:r>
            <a:r>
              <a:rPr lang="en-US" sz="2000" dirty="0">
                <a:solidFill>
                  <a:srgbClr val="0B49CB"/>
                </a:solidFill>
                <a:latin typeface="Abadi" panose="020B0604020104020204" pitchFamily="34" charset="0"/>
              </a:rPr>
              <a:t>orbit type</a:t>
            </a: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For payloads </a:t>
            </a:r>
            <a:r>
              <a:rPr lang="en-US" sz="2000" dirty="0">
                <a:solidFill>
                  <a:srgbClr val="0948CB"/>
                </a:solidFill>
                <a:latin typeface="Abadi" panose="020B0604020104020204" pitchFamily="34" charset="0"/>
              </a:rPr>
              <a:t>over 8000 kg</a:t>
            </a:r>
            <a:r>
              <a:rPr lang="en-US" sz="2000" dirty="0">
                <a:solidFill>
                  <a:schemeClr val="tx1">
                    <a:lumMod val="75000"/>
                    <a:lumOff val="25000"/>
                  </a:schemeClr>
                </a:solidFill>
                <a:latin typeface="Abadi" panose="020B0604020104020204" pitchFamily="34" charset="0"/>
              </a:rPr>
              <a:t>, consider using the </a:t>
            </a:r>
            <a:r>
              <a:rPr lang="en-US" sz="2000" dirty="0">
                <a:solidFill>
                  <a:srgbClr val="0948CB"/>
                </a:solidFill>
                <a:latin typeface="Abadi" panose="020B0604020104020204" pitchFamily="34" charset="0"/>
              </a:rPr>
              <a:t>ISS</a:t>
            </a:r>
            <a:r>
              <a:rPr lang="en-US" sz="2000" dirty="0">
                <a:solidFill>
                  <a:schemeClr val="tx1">
                    <a:lumMod val="75000"/>
                    <a:lumOff val="25000"/>
                  </a:schemeClr>
                </a:solidFill>
                <a:latin typeface="Abadi" panose="020B0604020104020204" pitchFamily="34" charset="0"/>
              </a:rPr>
              <a:t>, </a:t>
            </a:r>
            <a:r>
              <a:rPr lang="en-US" sz="2000" dirty="0">
                <a:solidFill>
                  <a:srgbClr val="0948CB"/>
                </a:solidFill>
                <a:latin typeface="Abadi" panose="020B0604020104020204" pitchFamily="34" charset="0"/>
              </a:rPr>
              <a:t>PO</a:t>
            </a:r>
            <a:r>
              <a:rPr lang="en-US" sz="2000" dirty="0">
                <a:solidFill>
                  <a:schemeClr val="tx1">
                    <a:lumMod val="75000"/>
                    <a:lumOff val="25000"/>
                  </a:schemeClr>
                </a:solidFill>
                <a:latin typeface="Abadi" panose="020B0604020104020204" pitchFamily="34" charset="0"/>
              </a:rPr>
              <a:t> and </a:t>
            </a:r>
            <a:r>
              <a:rPr lang="en-US" sz="2000" dirty="0">
                <a:solidFill>
                  <a:srgbClr val="0948CB"/>
                </a:solidFill>
                <a:latin typeface="Abadi" panose="020B0604020104020204" pitchFamily="34" charset="0"/>
              </a:rPr>
              <a:t>VLEO</a:t>
            </a:r>
            <a:r>
              <a:rPr lang="en-US" sz="2000" dirty="0">
                <a:solidFill>
                  <a:schemeClr val="tx1">
                    <a:lumMod val="75000"/>
                    <a:lumOff val="25000"/>
                  </a:schemeClr>
                </a:solidFill>
                <a:latin typeface="Abadi" panose="020B0604020104020204" pitchFamily="34" charset="0"/>
              </a:rPr>
              <a:t> orbits for their proven success</a:t>
            </a: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For payloads </a:t>
            </a:r>
            <a:r>
              <a:rPr lang="en-US" sz="2000" dirty="0">
                <a:solidFill>
                  <a:srgbClr val="0948CB"/>
                </a:solidFill>
                <a:latin typeface="Abadi" panose="020B0604020104020204" pitchFamily="34" charset="0"/>
              </a:rPr>
              <a:t>under 8000 kg</a:t>
            </a:r>
            <a:r>
              <a:rPr lang="en-US" sz="2000" dirty="0">
                <a:solidFill>
                  <a:schemeClr val="tx1">
                    <a:lumMod val="75000"/>
                    <a:lumOff val="25000"/>
                  </a:schemeClr>
                </a:solidFill>
                <a:latin typeface="Abadi" panose="020B0604020104020204" pitchFamily="34" charset="0"/>
              </a:rPr>
              <a:t>, consider using the </a:t>
            </a:r>
            <a:r>
              <a:rPr lang="en-US" sz="2000" dirty="0">
                <a:solidFill>
                  <a:srgbClr val="0948CB"/>
                </a:solidFill>
                <a:latin typeface="Abadi" panose="020B0604020104020204" pitchFamily="34" charset="0"/>
              </a:rPr>
              <a:t>LEO</a:t>
            </a:r>
            <a:r>
              <a:rPr lang="en-US" sz="2000" dirty="0">
                <a:solidFill>
                  <a:schemeClr val="tx1">
                    <a:lumMod val="75000"/>
                    <a:lumOff val="25000"/>
                  </a:schemeClr>
                </a:solidFill>
                <a:latin typeface="Abadi" panose="020B0604020104020204" pitchFamily="34" charset="0"/>
              </a:rPr>
              <a:t>, </a:t>
            </a:r>
            <a:r>
              <a:rPr lang="en-US" sz="2000" dirty="0">
                <a:solidFill>
                  <a:srgbClr val="0948CB"/>
                </a:solidFill>
                <a:latin typeface="Abadi" panose="020B0604020104020204" pitchFamily="34" charset="0"/>
              </a:rPr>
              <a:t>GTO</a:t>
            </a:r>
            <a:r>
              <a:rPr lang="en-US" sz="2000" dirty="0">
                <a:solidFill>
                  <a:schemeClr val="tx1">
                    <a:lumMod val="75000"/>
                    <a:lumOff val="25000"/>
                  </a:schemeClr>
                </a:solidFill>
                <a:latin typeface="Abadi" panose="020B0604020104020204" pitchFamily="34" charset="0"/>
              </a:rPr>
              <a:t> and </a:t>
            </a:r>
            <a:r>
              <a:rPr lang="en-US" sz="2000" dirty="0">
                <a:solidFill>
                  <a:srgbClr val="0948CB"/>
                </a:solidFill>
                <a:latin typeface="Abadi" panose="020B0604020104020204" pitchFamily="34" charset="0"/>
              </a:rPr>
              <a:t>SSO</a:t>
            </a:r>
            <a:r>
              <a:rPr lang="en-US" sz="2000" dirty="0">
                <a:solidFill>
                  <a:schemeClr val="tx1">
                    <a:lumMod val="75000"/>
                    <a:lumOff val="25000"/>
                  </a:schemeClr>
                </a:solidFill>
                <a:latin typeface="Abadi" panose="020B0604020104020204" pitchFamily="34" charset="0"/>
              </a:rPr>
              <a:t> orbits for their higher success rates compared to other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6F7E3AD3-3CB0-0131-4A15-288668746BAB}"/>
              </a:ext>
            </a:extLst>
          </p:cNvPr>
          <p:cNvPicPr>
            <a:picLocks noChangeAspect="1"/>
          </p:cNvPicPr>
          <p:nvPr/>
        </p:nvPicPr>
        <p:blipFill>
          <a:blip r:embed="rId3"/>
          <a:stretch>
            <a:fillRect/>
          </a:stretch>
        </p:blipFill>
        <p:spPr>
          <a:xfrm>
            <a:off x="6413269" y="1889519"/>
            <a:ext cx="4872342" cy="3747956"/>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6809"/>
            <a:ext cx="5090100" cy="4164536"/>
          </a:xfrm>
          <a:prstGeom prst="rect">
            <a:avLst/>
          </a:prstGeom>
        </p:spPr>
        <p:txBody>
          <a:bodyPr>
            <a:normAutofit/>
          </a:bodyPr>
          <a:lstStyle/>
          <a:p>
            <a:pPr algn="just">
              <a:lnSpc>
                <a:spcPct val="100000"/>
              </a:lnSpc>
              <a:spcBef>
                <a:spcPts val="1400"/>
              </a:spcBef>
            </a:pPr>
            <a:endParaRPr lang="en-CA" sz="2000" dirty="0">
              <a:solidFill>
                <a:schemeClr val="tx1">
                  <a:lumMod val="75000"/>
                  <a:lumOff val="25000"/>
                </a:schemeClr>
              </a:solidFill>
              <a:latin typeface="Abadi" panose="020B0604020104020204" pitchFamily="34" charset="0"/>
            </a:endParaRPr>
          </a:p>
          <a:p>
            <a:pPr algn="just">
              <a:lnSpc>
                <a:spcPct val="100000"/>
              </a:lnSpc>
              <a:spcBef>
                <a:spcPts val="1400"/>
              </a:spcBef>
            </a:pPr>
            <a:endParaRPr lang="en-CA" sz="20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CA" sz="2000" dirty="0">
                <a:solidFill>
                  <a:schemeClr val="tx1">
                    <a:lumMod val="75000"/>
                    <a:lumOff val="25000"/>
                  </a:schemeClr>
                </a:solidFill>
                <a:latin typeface="Abadi" panose="020B0604020104020204" pitchFamily="34" charset="0"/>
              </a:rPr>
              <a:t>The </a:t>
            </a:r>
            <a:r>
              <a:rPr lang="en-US" sz="2000" dirty="0">
                <a:solidFill>
                  <a:srgbClr val="0948CB"/>
                </a:solidFill>
                <a:effectLst/>
                <a:latin typeface="Abadi" panose="020B0604020104020204" pitchFamily="34" charset="0"/>
              </a:rPr>
              <a:t>line chart </a:t>
            </a:r>
            <a:r>
              <a:rPr lang="en-US" sz="2000" dirty="0">
                <a:solidFill>
                  <a:schemeClr val="tx1">
                    <a:lumMod val="75000"/>
                    <a:lumOff val="25000"/>
                  </a:schemeClr>
                </a:solidFill>
                <a:latin typeface="Abadi" panose="020B0604020104020204" pitchFamily="34" charset="0"/>
              </a:rPr>
              <a:t>shows the relation between </a:t>
            </a:r>
            <a:r>
              <a:rPr lang="en-US" sz="2000" dirty="0">
                <a:solidFill>
                  <a:srgbClr val="0948CB"/>
                </a:solidFill>
                <a:latin typeface="Abadi" panose="020B0604020104020204" pitchFamily="34" charset="0"/>
              </a:rPr>
              <a:t>launch success</a:t>
            </a:r>
            <a:r>
              <a:rPr lang="en-US" sz="2000" dirty="0">
                <a:solidFill>
                  <a:schemeClr val="tx1">
                    <a:lumMod val="75000"/>
                    <a:lumOff val="25000"/>
                  </a:schemeClr>
                </a:solidFill>
                <a:latin typeface="Abadi" panose="020B0604020104020204" pitchFamily="34" charset="0"/>
              </a:rPr>
              <a:t> and the </a:t>
            </a:r>
            <a:r>
              <a:rPr lang="en-US" sz="2000" dirty="0">
                <a:solidFill>
                  <a:srgbClr val="0948CB"/>
                </a:solidFill>
                <a:latin typeface="Abadi" panose="020B0604020104020204" pitchFamily="34" charset="0"/>
              </a:rPr>
              <a:t>yearly trend</a:t>
            </a:r>
            <a:endParaRPr lang="en-US" sz="2000" b="0" i="0" u="none" strike="noStrike" dirty="0">
              <a:solidFill>
                <a:srgbClr val="0948CB"/>
              </a:solidFill>
              <a:effectLst/>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The chart shows that the overall success rate of launches has </a:t>
            </a:r>
            <a:r>
              <a:rPr lang="en-US" sz="2000" dirty="0">
                <a:solidFill>
                  <a:srgbClr val="0948CB"/>
                </a:solidFill>
                <a:latin typeface="Abadi" panose="020B0604020104020204" pitchFamily="34" charset="0"/>
              </a:rPr>
              <a:t>consistently increased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A81ECB93-BF88-7866-E7BC-76CC0223A19E}"/>
              </a:ext>
            </a:extLst>
          </p:cNvPr>
          <p:cNvPicPr>
            <a:picLocks noChangeAspect="1"/>
          </p:cNvPicPr>
          <p:nvPr/>
        </p:nvPicPr>
        <p:blipFill>
          <a:blip r:embed="rId3"/>
          <a:stretch>
            <a:fillRect/>
          </a:stretch>
        </p:blipFill>
        <p:spPr>
          <a:xfrm>
            <a:off x="6448301" y="1716809"/>
            <a:ext cx="4973688" cy="4206422"/>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690178" cy="4351338"/>
          </a:xfrm>
          <a:prstGeom prst="rect">
            <a:avLst/>
          </a:prstGeom>
        </p:spPr>
        <p:txBody>
          <a:bodyPr>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Find the </a:t>
            </a:r>
            <a:r>
              <a:rPr lang="en-US" sz="2000" dirty="0">
                <a:solidFill>
                  <a:srgbClr val="0948CB"/>
                </a:solidFill>
                <a:latin typeface="Abadi" panose="020B0604020104020204" pitchFamily="34" charset="0"/>
              </a:rPr>
              <a:t>names</a:t>
            </a:r>
            <a:r>
              <a:rPr lang="en-US" sz="2000" dirty="0">
                <a:solidFill>
                  <a:schemeClr val="tx1">
                    <a:lumMod val="75000"/>
                    <a:lumOff val="25000"/>
                  </a:schemeClr>
                </a:solidFill>
                <a:latin typeface="Abadi" panose="020B0604020104020204" pitchFamily="34" charset="0"/>
              </a:rPr>
              <a:t> of the </a:t>
            </a:r>
            <a:r>
              <a:rPr lang="en-US" sz="2000" dirty="0">
                <a:solidFill>
                  <a:srgbClr val="0948CB"/>
                </a:solidFill>
                <a:latin typeface="Abadi" panose="020B0604020104020204" pitchFamily="34" charset="0"/>
              </a:rPr>
              <a:t>unique launch sites:</a:t>
            </a:r>
          </a:p>
          <a:p>
            <a:pPr>
              <a:lnSpc>
                <a:spcPct val="100000"/>
              </a:lnSpc>
              <a:spcBef>
                <a:spcPts val="1400"/>
              </a:spcBef>
            </a:pPr>
            <a:endParaRPr lang="en-US" sz="2000" dirty="0">
              <a:solidFill>
                <a:srgbClr val="0948CB"/>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chemeClr val="tx1">
                    <a:lumMod val="75000"/>
                    <a:lumOff val="25000"/>
                  </a:schemeClr>
                </a:solidFill>
                <a:latin typeface="Abadi" panose="020B0604020104020204" pitchFamily="34" charset="0"/>
              </a:rPr>
              <a:t>There are </a:t>
            </a:r>
            <a:r>
              <a:rPr lang="en-US" sz="2000" dirty="0">
                <a:solidFill>
                  <a:srgbClr val="0948CB"/>
                </a:solidFill>
                <a:latin typeface="Abadi" panose="020B0604020104020204" pitchFamily="34" charset="0"/>
              </a:rPr>
              <a:t>four launch sites</a:t>
            </a:r>
            <a:r>
              <a:rPr lang="en-US" sz="2000" dirty="0">
                <a:solidFill>
                  <a:schemeClr val="tx1">
                    <a:lumMod val="75000"/>
                    <a:lumOff val="25000"/>
                  </a:schemeClr>
                </a:solidFill>
                <a:latin typeface="Abadi" panose="020B0604020104020204" pitchFamily="34" charset="0"/>
              </a:rPr>
              <a:t>, they are:</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CCAFC-LC-40</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VAFB-SLC-4E</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KSC-LC-39A</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CCAFS-SLC-40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Description automatically generated">
            <a:extLst>
              <a:ext uri="{FF2B5EF4-FFF2-40B4-BE49-F238E27FC236}">
                <a16:creationId xmlns:a16="http://schemas.microsoft.com/office/drawing/2014/main" id="{3585949A-55D1-B389-3758-50D896EC5EC3}"/>
              </a:ext>
            </a:extLst>
          </p:cNvPr>
          <p:cNvPicPr>
            <a:picLocks noChangeAspect="1"/>
          </p:cNvPicPr>
          <p:nvPr/>
        </p:nvPicPr>
        <p:blipFill>
          <a:blip r:embed="rId3"/>
          <a:stretch>
            <a:fillRect/>
          </a:stretch>
        </p:blipFill>
        <p:spPr>
          <a:xfrm>
            <a:off x="7958373" y="3970451"/>
            <a:ext cx="1512798" cy="2055122"/>
          </a:xfrm>
          <a:prstGeom prst="rect">
            <a:avLst/>
          </a:prstGeom>
          <a:ln>
            <a:solidFill>
              <a:schemeClr val="tx1"/>
            </a:solidFill>
          </a:ln>
        </p:spPr>
      </p:pic>
      <p:pic>
        <p:nvPicPr>
          <p:cNvPr id="8" name="Picture 7">
            <a:extLst>
              <a:ext uri="{FF2B5EF4-FFF2-40B4-BE49-F238E27FC236}">
                <a16:creationId xmlns:a16="http://schemas.microsoft.com/office/drawing/2014/main" id="{6C028444-3FDF-6CCB-B75D-24FCE381A67E}"/>
              </a:ext>
            </a:extLst>
          </p:cNvPr>
          <p:cNvPicPr>
            <a:picLocks noChangeAspect="1"/>
          </p:cNvPicPr>
          <p:nvPr/>
        </p:nvPicPr>
        <p:blipFill>
          <a:blip r:embed="rId4"/>
          <a:stretch>
            <a:fillRect/>
          </a:stretch>
        </p:blipFill>
        <p:spPr>
          <a:xfrm>
            <a:off x="823655" y="3260796"/>
            <a:ext cx="5347691" cy="336408"/>
          </a:xfrm>
          <a:prstGeom prst="rect">
            <a:avLst/>
          </a:prstGeom>
        </p:spPr>
      </p:pic>
      <p:sp>
        <p:nvSpPr>
          <p:cNvPr id="2" name="TextBox 1">
            <a:extLst>
              <a:ext uri="{FF2B5EF4-FFF2-40B4-BE49-F238E27FC236}">
                <a16:creationId xmlns:a16="http://schemas.microsoft.com/office/drawing/2014/main" id="{B024C77D-B067-5574-DBC4-A82540903C09}"/>
              </a:ext>
            </a:extLst>
          </p:cNvPr>
          <p:cNvSpPr txBox="1"/>
          <p:nvPr/>
        </p:nvSpPr>
        <p:spPr>
          <a:xfrm>
            <a:off x="8115537" y="3441700"/>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596626" cy="4351338"/>
          </a:xfrm>
          <a:prstGeom prst="rect">
            <a:avLst/>
          </a:prstGeom>
        </p:spPr>
        <p:txBody>
          <a:bodyPr>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Find </a:t>
            </a:r>
            <a:r>
              <a:rPr lang="en-US" sz="2000" dirty="0">
                <a:solidFill>
                  <a:srgbClr val="0948CB"/>
                </a:solidFill>
                <a:latin typeface="Abadi" panose="020B0604020104020204" pitchFamily="34" charset="0"/>
              </a:rPr>
              <a:t>5 records </a:t>
            </a:r>
            <a:r>
              <a:rPr lang="en-US" sz="2000" dirty="0">
                <a:solidFill>
                  <a:schemeClr val="tx1">
                    <a:lumMod val="75000"/>
                    <a:lumOff val="25000"/>
                  </a:schemeClr>
                </a:solidFill>
                <a:latin typeface="Abadi" panose="020B0604020104020204" pitchFamily="34" charset="0"/>
              </a:rPr>
              <a:t>where launch sites </a:t>
            </a:r>
            <a:r>
              <a:rPr lang="en-US" sz="2000" dirty="0">
                <a:solidFill>
                  <a:srgbClr val="0948CB"/>
                </a:solidFill>
                <a:latin typeface="Abadi" panose="020B0604020104020204" pitchFamily="34" charset="0"/>
              </a:rPr>
              <a:t>begin with `CCA`:</a:t>
            </a: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chemeClr val="tx1">
                    <a:lumMod val="75000"/>
                    <a:lumOff val="25000"/>
                  </a:schemeClr>
                </a:solidFill>
                <a:latin typeface="Abadi" panose="020B0604020104020204" pitchFamily="34" charset="0"/>
              </a:rPr>
              <a:t>The table shows </a:t>
            </a:r>
            <a:r>
              <a:rPr lang="en-US" sz="2000" dirty="0">
                <a:solidFill>
                  <a:srgbClr val="0948CB"/>
                </a:solidFill>
                <a:latin typeface="Abadi" panose="020B0604020104020204" pitchFamily="34" charset="0"/>
              </a:rPr>
              <a:t>five launch sites names </a:t>
            </a:r>
            <a:r>
              <a:rPr lang="en-US" sz="2000" dirty="0">
                <a:solidFill>
                  <a:schemeClr val="tx1">
                    <a:lumMod val="75000"/>
                    <a:lumOff val="25000"/>
                  </a:schemeClr>
                </a:solidFill>
                <a:latin typeface="Abadi" panose="020B0604020104020204" pitchFamily="34" charset="0"/>
              </a:rPr>
              <a:t>that </a:t>
            </a:r>
            <a:r>
              <a:rPr lang="en-US" sz="2000" dirty="0">
                <a:solidFill>
                  <a:srgbClr val="0948CB"/>
                </a:solidFill>
                <a:latin typeface="Abadi" panose="020B0604020104020204" pitchFamily="34" charset="0"/>
              </a:rPr>
              <a:t>begin with `CCA`</a:t>
            </a:r>
            <a:endParaRPr lang="en-US" sz="2000" dirty="0">
              <a:solidFill>
                <a:schemeClr val="tx1">
                  <a:lumMod val="75000"/>
                  <a:lumOff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TextBox 1">
            <a:extLst>
              <a:ext uri="{FF2B5EF4-FFF2-40B4-BE49-F238E27FC236}">
                <a16:creationId xmlns:a16="http://schemas.microsoft.com/office/drawing/2014/main" id="{B0A698D3-AA1F-1347-35B3-5EE9D638AC6E}"/>
              </a:ext>
            </a:extLst>
          </p:cNvPr>
          <p:cNvSpPr txBox="1"/>
          <p:nvPr/>
        </p:nvSpPr>
        <p:spPr>
          <a:xfrm>
            <a:off x="734028" y="4160848"/>
            <a:ext cx="131068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Results:</a:t>
            </a:r>
          </a:p>
        </p:txBody>
      </p:sp>
      <p:pic>
        <p:nvPicPr>
          <p:cNvPr id="11" name="Picture 10" descr="A screenshot of a computer&#10;&#10;Description automatically generated">
            <a:extLst>
              <a:ext uri="{FF2B5EF4-FFF2-40B4-BE49-F238E27FC236}">
                <a16:creationId xmlns:a16="http://schemas.microsoft.com/office/drawing/2014/main" id="{201B8747-A098-7AB5-9A4A-DA01CD1C3742}"/>
              </a:ext>
            </a:extLst>
          </p:cNvPr>
          <p:cNvPicPr>
            <a:picLocks noChangeAspect="1"/>
          </p:cNvPicPr>
          <p:nvPr/>
        </p:nvPicPr>
        <p:blipFill>
          <a:blip r:embed="rId3"/>
          <a:stretch>
            <a:fillRect/>
          </a:stretch>
        </p:blipFill>
        <p:spPr>
          <a:xfrm>
            <a:off x="734028" y="4729866"/>
            <a:ext cx="7772400" cy="1697345"/>
          </a:xfrm>
          <a:prstGeom prst="rect">
            <a:avLst/>
          </a:prstGeom>
          <a:ln>
            <a:solidFill>
              <a:schemeClr val="tx1"/>
            </a:solidFill>
          </a:ln>
        </p:spPr>
      </p:pic>
      <p:pic>
        <p:nvPicPr>
          <p:cNvPr id="13" name="Picture 12">
            <a:extLst>
              <a:ext uri="{FF2B5EF4-FFF2-40B4-BE49-F238E27FC236}">
                <a16:creationId xmlns:a16="http://schemas.microsoft.com/office/drawing/2014/main" id="{C812D1A1-FA8E-FCBB-3ABD-FF1A46A42FBD}"/>
              </a:ext>
            </a:extLst>
          </p:cNvPr>
          <p:cNvPicPr>
            <a:picLocks noChangeAspect="1"/>
          </p:cNvPicPr>
          <p:nvPr/>
        </p:nvPicPr>
        <p:blipFill>
          <a:blip r:embed="rId4"/>
          <a:stretch>
            <a:fillRect/>
          </a:stretch>
        </p:blipFill>
        <p:spPr>
          <a:xfrm>
            <a:off x="770011" y="3282950"/>
            <a:ext cx="6667500" cy="2921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150556" cy="4351338"/>
          </a:xfrm>
          <a:prstGeom prst="rect">
            <a:avLst/>
          </a:prstGeom>
        </p:spPr>
        <p:txBody>
          <a:bodyPr>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Calculate the </a:t>
            </a:r>
            <a:r>
              <a:rPr lang="en-US" sz="2000" dirty="0">
                <a:solidFill>
                  <a:srgbClr val="0948CB"/>
                </a:solidFill>
                <a:latin typeface="Abadi" panose="020B0604020104020204" pitchFamily="34" charset="0"/>
              </a:rPr>
              <a:t>total payload </a:t>
            </a:r>
            <a:r>
              <a:rPr lang="en-US" sz="2000" dirty="0">
                <a:solidFill>
                  <a:schemeClr val="tx1">
                    <a:lumMod val="75000"/>
                    <a:lumOff val="25000"/>
                  </a:schemeClr>
                </a:solidFill>
                <a:latin typeface="Abadi" panose="020B0604020104020204" pitchFamily="34" charset="0"/>
              </a:rPr>
              <a:t>carried by </a:t>
            </a:r>
            <a:r>
              <a:rPr lang="en-US" sz="2000" dirty="0">
                <a:solidFill>
                  <a:srgbClr val="0948CB"/>
                </a:solidFill>
                <a:latin typeface="Abadi" panose="020B0604020104020204" pitchFamily="34" charset="0"/>
              </a:rPr>
              <a:t>boosters from NASA </a:t>
            </a:r>
            <a:r>
              <a:rPr lang="en-US" sz="2000" b="1" i="0" u="none" strike="noStrike" dirty="0">
                <a:solidFill>
                  <a:srgbClr val="0948CB"/>
                </a:solidFill>
                <a:effectLst/>
                <a:latin typeface="Abadi" panose="020B0604020104020204" pitchFamily="34" charset="0"/>
              </a:rPr>
              <a:t>(CRS):</a:t>
            </a:r>
            <a:endParaRPr lang="en-US" sz="2000" dirty="0">
              <a:solidFill>
                <a:srgbClr val="0948CB"/>
              </a:solidFill>
              <a:latin typeface="Abadi" panose="020B0604020104020204" pitchFamily="34" charset="0"/>
            </a:endParaRP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endParaRPr lang="en-US" sz="2200" dirty="0">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The table displays </a:t>
            </a:r>
            <a:r>
              <a:rPr lang="en-US" sz="2000" dirty="0">
                <a:solidFill>
                  <a:srgbClr val="0B49CB"/>
                </a:solidFill>
                <a:latin typeface="Abadi" panose="020B0604020104020204" pitchFamily="34" charset="0"/>
              </a:rPr>
              <a:t>the total payload masses </a:t>
            </a:r>
            <a:r>
              <a:rPr lang="en-US" sz="2000" dirty="0">
                <a:solidFill>
                  <a:schemeClr val="tx1">
                    <a:lumMod val="75000"/>
                    <a:lumOff val="25000"/>
                  </a:schemeClr>
                </a:solidFill>
                <a:latin typeface="Abadi" panose="020B0604020104020204" pitchFamily="34" charset="0"/>
              </a:rPr>
              <a:t>in kilograms for </a:t>
            </a:r>
            <a:r>
              <a:rPr lang="en-US" sz="2000" dirty="0">
                <a:solidFill>
                  <a:srgbClr val="0B49CB"/>
                </a:solidFill>
                <a:latin typeface="Abadi" panose="020B0604020104020204" pitchFamily="34" charset="0"/>
              </a:rPr>
              <a:t>each NASA (CRS) booster</a:t>
            </a:r>
            <a:r>
              <a:rPr lang="en-US" sz="2000" dirty="0">
                <a:solidFill>
                  <a:schemeClr val="tx1">
                    <a:lumMod val="75000"/>
                    <a:lumOff val="25000"/>
                  </a:schemeClr>
                </a:solidFill>
                <a:latin typeface="Abadi" panose="020B0604020104020204" pitchFamily="34" charset="0"/>
              </a:rPr>
              <a:t>, with the booster version </a:t>
            </a:r>
            <a:r>
              <a:rPr lang="en-US" sz="2000" dirty="0">
                <a:solidFill>
                  <a:srgbClr val="0B49CB"/>
                </a:solidFill>
                <a:latin typeface="Abadi" panose="020B0604020104020204" pitchFamily="34" charset="0"/>
              </a:rPr>
              <a:t>F9 B4 B1039.1</a:t>
            </a:r>
            <a:r>
              <a:rPr lang="en-US" sz="2000" dirty="0">
                <a:solidFill>
                  <a:schemeClr val="tx1">
                    <a:lumMod val="75000"/>
                    <a:lumOff val="25000"/>
                  </a:schemeClr>
                </a:solidFill>
                <a:latin typeface="Abadi" panose="020B0604020104020204" pitchFamily="34" charset="0"/>
              </a:rPr>
              <a:t> achieving the </a:t>
            </a:r>
            <a:r>
              <a:rPr lang="en-US" sz="2000" dirty="0">
                <a:solidFill>
                  <a:srgbClr val="0B49CB"/>
                </a:solidFill>
                <a:latin typeface="Abadi" panose="020B0604020104020204" pitchFamily="34" charset="0"/>
              </a:rPr>
              <a:t>highest total payload mass of 3,310 kg</a:t>
            </a: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The </a:t>
            </a:r>
            <a:r>
              <a:rPr lang="en-US" sz="2000" dirty="0">
                <a:solidFill>
                  <a:srgbClr val="0B49CB"/>
                </a:solidFill>
                <a:latin typeface="Abadi" panose="020B0604020104020204" pitchFamily="34" charset="0"/>
              </a:rPr>
              <a:t>combined total </a:t>
            </a:r>
            <a:r>
              <a:rPr lang="en-US" sz="2000" dirty="0">
                <a:solidFill>
                  <a:schemeClr val="tx1">
                    <a:lumMod val="75000"/>
                    <a:lumOff val="25000"/>
                  </a:schemeClr>
                </a:solidFill>
                <a:latin typeface="Abadi" panose="020B0604020104020204" pitchFamily="34" charset="0"/>
              </a:rPr>
              <a:t>payload mass for all boosters is </a:t>
            </a:r>
            <a:r>
              <a:rPr lang="en-US" sz="2000" dirty="0">
                <a:solidFill>
                  <a:srgbClr val="0B49CB"/>
                </a:solidFill>
                <a:latin typeface="Abadi" panose="020B0604020104020204" pitchFamily="34" charset="0"/>
              </a:rPr>
              <a:t>45,596 kg</a:t>
            </a: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9B1495AC-1E3C-7DE7-1747-A24E630C53B3}"/>
              </a:ext>
            </a:extLst>
          </p:cNvPr>
          <p:cNvSpPr txBox="1"/>
          <p:nvPr/>
        </p:nvSpPr>
        <p:spPr>
          <a:xfrm>
            <a:off x="9400296" y="1755861"/>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pic>
        <p:nvPicPr>
          <p:cNvPr id="13" name="Picture 12">
            <a:extLst>
              <a:ext uri="{FF2B5EF4-FFF2-40B4-BE49-F238E27FC236}">
                <a16:creationId xmlns:a16="http://schemas.microsoft.com/office/drawing/2014/main" id="{F2188CFD-B1B8-8082-FEC8-7E56B77A72B3}"/>
              </a:ext>
            </a:extLst>
          </p:cNvPr>
          <p:cNvPicPr>
            <a:picLocks noChangeAspect="1"/>
          </p:cNvPicPr>
          <p:nvPr/>
        </p:nvPicPr>
        <p:blipFill>
          <a:blip r:embed="rId3"/>
          <a:stretch>
            <a:fillRect/>
          </a:stretch>
        </p:blipFill>
        <p:spPr>
          <a:xfrm>
            <a:off x="770009" y="3258627"/>
            <a:ext cx="8038089" cy="275523"/>
          </a:xfrm>
          <a:prstGeom prst="rect">
            <a:avLst/>
          </a:prstGeom>
        </p:spPr>
      </p:pic>
      <p:pic>
        <p:nvPicPr>
          <p:cNvPr id="19" name="Picture 18" descr="A table with numbers and letters&#10;&#10;Description automatically generated">
            <a:extLst>
              <a:ext uri="{FF2B5EF4-FFF2-40B4-BE49-F238E27FC236}">
                <a16:creationId xmlns:a16="http://schemas.microsoft.com/office/drawing/2014/main" id="{1E35EE87-860F-1916-2368-FC6D62A6B2F1}"/>
              </a:ext>
            </a:extLst>
          </p:cNvPr>
          <p:cNvPicPr>
            <a:picLocks noChangeAspect="1"/>
          </p:cNvPicPr>
          <p:nvPr/>
        </p:nvPicPr>
        <p:blipFill>
          <a:blip r:embed="rId4"/>
          <a:stretch>
            <a:fillRect/>
          </a:stretch>
        </p:blipFill>
        <p:spPr>
          <a:xfrm>
            <a:off x="9113514" y="2155971"/>
            <a:ext cx="1772035" cy="4271240"/>
          </a:xfrm>
          <a:prstGeom prst="rect">
            <a:avLst/>
          </a:prstGeom>
          <a:ln>
            <a:solidFill>
              <a:schemeClr val="tx1"/>
            </a:solidFill>
          </a:ln>
        </p:spPr>
      </p:pic>
      <p:pic>
        <p:nvPicPr>
          <p:cNvPr id="23" name="Picture 22">
            <a:extLst>
              <a:ext uri="{FF2B5EF4-FFF2-40B4-BE49-F238E27FC236}">
                <a16:creationId xmlns:a16="http://schemas.microsoft.com/office/drawing/2014/main" id="{E412058F-08CA-7546-7EC0-B10FBCA77EE3}"/>
              </a:ext>
            </a:extLst>
          </p:cNvPr>
          <p:cNvPicPr>
            <a:picLocks noChangeAspect="1"/>
          </p:cNvPicPr>
          <p:nvPr/>
        </p:nvPicPr>
        <p:blipFill>
          <a:blip r:embed="rId5"/>
          <a:stretch>
            <a:fillRect/>
          </a:stretch>
        </p:blipFill>
        <p:spPr>
          <a:xfrm>
            <a:off x="735553" y="3613813"/>
            <a:ext cx="7277100" cy="342900"/>
          </a:xfrm>
          <a:prstGeom prst="rect">
            <a:avLst/>
          </a:prstGeom>
        </p:spPr>
      </p:pic>
      <p:pic>
        <p:nvPicPr>
          <p:cNvPr id="6" name="Picture 5" descr="A black text and numbers&#10;&#10;Description automatically generated">
            <a:extLst>
              <a:ext uri="{FF2B5EF4-FFF2-40B4-BE49-F238E27FC236}">
                <a16:creationId xmlns:a16="http://schemas.microsoft.com/office/drawing/2014/main" id="{BEEB9B53-BD2E-3E61-F10C-60DD5CF77E3A}"/>
              </a:ext>
            </a:extLst>
          </p:cNvPr>
          <p:cNvPicPr>
            <a:picLocks noChangeAspect="1"/>
          </p:cNvPicPr>
          <p:nvPr/>
        </p:nvPicPr>
        <p:blipFill>
          <a:blip r:embed="rId6"/>
          <a:stretch>
            <a:fillRect/>
          </a:stretch>
        </p:blipFill>
        <p:spPr>
          <a:xfrm>
            <a:off x="8402381" y="5878161"/>
            <a:ext cx="624781" cy="549050"/>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108801" cy="4351338"/>
          </a:xfrm>
          <a:prstGeom prst="rect">
            <a:avLst/>
          </a:prstGeom>
        </p:spPr>
        <p:txBody>
          <a:bodyPr>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Calculate the </a:t>
            </a:r>
            <a:r>
              <a:rPr lang="en-US" sz="2000" dirty="0">
                <a:solidFill>
                  <a:srgbClr val="0948CB"/>
                </a:solidFill>
                <a:latin typeface="Abadi" panose="020B0604020104020204" pitchFamily="34" charset="0"/>
              </a:rPr>
              <a:t>average payload mass </a:t>
            </a:r>
            <a:r>
              <a:rPr lang="en-US" sz="2000" dirty="0">
                <a:solidFill>
                  <a:schemeClr val="tx1">
                    <a:lumMod val="75000"/>
                    <a:lumOff val="25000"/>
                  </a:schemeClr>
                </a:solidFill>
                <a:latin typeface="Abadi" panose="020B0604020104020204" pitchFamily="34" charset="0"/>
              </a:rPr>
              <a:t>carried by </a:t>
            </a:r>
            <a:r>
              <a:rPr lang="en-US" sz="2000" dirty="0">
                <a:solidFill>
                  <a:srgbClr val="0948CB"/>
                </a:solidFill>
                <a:latin typeface="Abadi" panose="020B0604020104020204" pitchFamily="34" charset="0"/>
              </a:rPr>
              <a:t>booster version F9 v1.1:</a:t>
            </a: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chemeClr val="tx1">
                    <a:lumMod val="75000"/>
                    <a:lumOff val="25000"/>
                  </a:schemeClr>
                </a:solidFill>
                <a:latin typeface="Abadi" panose="020B0604020104020204" pitchFamily="34" charset="0"/>
              </a:rPr>
              <a:t>The </a:t>
            </a:r>
            <a:r>
              <a:rPr lang="en-US" sz="2000" dirty="0">
                <a:solidFill>
                  <a:srgbClr val="0948CB"/>
                </a:solidFill>
                <a:latin typeface="Abadi" panose="020B0604020104020204" pitchFamily="34" charset="0"/>
              </a:rPr>
              <a:t>average payload mass </a:t>
            </a:r>
            <a:r>
              <a:rPr lang="en-US" sz="2000" dirty="0">
                <a:solidFill>
                  <a:schemeClr val="tx1">
                    <a:lumMod val="75000"/>
                    <a:lumOff val="25000"/>
                  </a:schemeClr>
                </a:solidFill>
                <a:latin typeface="Abadi" panose="020B0604020104020204" pitchFamily="34" charset="0"/>
              </a:rPr>
              <a:t>carried by booster version </a:t>
            </a:r>
            <a:r>
              <a:rPr lang="en-US" sz="2000" dirty="0">
                <a:solidFill>
                  <a:srgbClr val="0948CB"/>
                </a:solidFill>
                <a:latin typeface="Abadi" panose="020B0604020104020204" pitchFamily="34" charset="0"/>
              </a:rPr>
              <a:t>F9 v1.1 </a:t>
            </a:r>
            <a:r>
              <a:rPr lang="en-US" sz="2000" dirty="0">
                <a:solidFill>
                  <a:schemeClr val="tx1">
                    <a:lumMod val="75000"/>
                    <a:lumOff val="25000"/>
                  </a:schemeClr>
                </a:solidFill>
                <a:latin typeface="Abadi" panose="020B0604020104020204" pitchFamily="34" charset="0"/>
              </a:rPr>
              <a:t>is about </a:t>
            </a:r>
            <a:r>
              <a:rPr lang="en-US" sz="2000" dirty="0">
                <a:solidFill>
                  <a:srgbClr val="0948CB"/>
                </a:solidFill>
                <a:latin typeface="Abadi" panose="020B0604020104020204" pitchFamily="34" charset="0"/>
              </a:rPr>
              <a:t>2928.4 kg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D0F153C-D71A-F706-AC28-FE37F98C2CD6}"/>
              </a:ext>
            </a:extLst>
          </p:cNvPr>
          <p:cNvPicPr>
            <a:picLocks noChangeAspect="1"/>
          </p:cNvPicPr>
          <p:nvPr/>
        </p:nvPicPr>
        <p:blipFill>
          <a:blip r:embed="rId3"/>
          <a:stretch>
            <a:fillRect/>
          </a:stretch>
        </p:blipFill>
        <p:spPr>
          <a:xfrm>
            <a:off x="969195" y="5368637"/>
            <a:ext cx="800100" cy="622300"/>
          </a:xfrm>
          <a:prstGeom prst="rect">
            <a:avLst/>
          </a:prstGeom>
          <a:ln>
            <a:solidFill>
              <a:schemeClr val="tx1"/>
            </a:solidFill>
          </a:ln>
        </p:spPr>
      </p:pic>
      <p:pic>
        <p:nvPicPr>
          <p:cNvPr id="8" name="Picture 7">
            <a:extLst>
              <a:ext uri="{FF2B5EF4-FFF2-40B4-BE49-F238E27FC236}">
                <a16:creationId xmlns:a16="http://schemas.microsoft.com/office/drawing/2014/main" id="{EF9ACB0A-E522-110D-3B8E-6C716164F02D}"/>
              </a:ext>
            </a:extLst>
          </p:cNvPr>
          <p:cNvPicPr>
            <a:picLocks noChangeAspect="1"/>
          </p:cNvPicPr>
          <p:nvPr/>
        </p:nvPicPr>
        <p:blipFill>
          <a:blip r:embed="rId4"/>
          <a:stretch>
            <a:fillRect/>
          </a:stretch>
        </p:blipFill>
        <p:spPr>
          <a:xfrm>
            <a:off x="770010" y="3586428"/>
            <a:ext cx="8837128" cy="307443"/>
          </a:xfrm>
          <a:prstGeom prst="rect">
            <a:avLst/>
          </a:prstGeom>
        </p:spPr>
      </p:pic>
      <p:sp>
        <p:nvSpPr>
          <p:cNvPr id="2" name="TextBox 1">
            <a:extLst>
              <a:ext uri="{FF2B5EF4-FFF2-40B4-BE49-F238E27FC236}">
                <a16:creationId xmlns:a16="http://schemas.microsoft.com/office/drawing/2014/main" id="{2D663FD9-A381-48EA-47FF-6839681D3D9B}"/>
              </a:ext>
            </a:extLst>
          </p:cNvPr>
          <p:cNvSpPr txBox="1"/>
          <p:nvPr/>
        </p:nvSpPr>
        <p:spPr>
          <a:xfrm>
            <a:off x="770010" y="4799619"/>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68566"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Find the </a:t>
            </a:r>
            <a:r>
              <a:rPr lang="en-US" sz="2000" dirty="0">
                <a:solidFill>
                  <a:srgbClr val="0948CB"/>
                </a:solidFill>
                <a:latin typeface="Abadi" panose="020B0604020104020204" pitchFamily="34" charset="0"/>
              </a:rPr>
              <a:t>dates</a:t>
            </a:r>
            <a:r>
              <a:rPr lang="en-US" sz="2000" dirty="0">
                <a:solidFill>
                  <a:schemeClr val="accent3">
                    <a:lumMod val="25000"/>
                  </a:schemeClr>
                </a:solidFill>
                <a:latin typeface="Abadi" panose="020B0604020104020204" pitchFamily="34" charset="0"/>
              </a:rPr>
              <a:t> </a:t>
            </a:r>
            <a:r>
              <a:rPr lang="en-US" sz="2000" dirty="0">
                <a:solidFill>
                  <a:schemeClr val="tx1">
                    <a:lumMod val="75000"/>
                    <a:lumOff val="25000"/>
                  </a:schemeClr>
                </a:solidFill>
                <a:latin typeface="Abadi" panose="020B0604020104020204" pitchFamily="34" charset="0"/>
              </a:rPr>
              <a:t>of the </a:t>
            </a:r>
            <a:r>
              <a:rPr lang="en-US" sz="2000" dirty="0">
                <a:solidFill>
                  <a:srgbClr val="0948CB"/>
                </a:solidFill>
                <a:latin typeface="Abadi" panose="020B0604020104020204" pitchFamily="34" charset="0"/>
              </a:rPr>
              <a:t>first successful landing </a:t>
            </a:r>
            <a:r>
              <a:rPr lang="en-US" sz="2000" dirty="0">
                <a:solidFill>
                  <a:schemeClr val="tx1">
                    <a:lumMod val="75000"/>
                    <a:lumOff val="25000"/>
                  </a:schemeClr>
                </a:solidFill>
                <a:latin typeface="Abadi" panose="020B0604020104020204" pitchFamily="34" charset="0"/>
              </a:rPr>
              <a:t>outcome on </a:t>
            </a:r>
            <a:r>
              <a:rPr lang="en-US" sz="2000" dirty="0">
                <a:solidFill>
                  <a:srgbClr val="0948CB"/>
                </a:solidFill>
                <a:latin typeface="Abadi" panose="020B0604020104020204" pitchFamily="34" charset="0"/>
              </a:rPr>
              <a:t>ground pad:</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a:lnSpc>
                <a:spcPct val="100000"/>
              </a:lnSpc>
              <a:spcBef>
                <a:spcPts val="1400"/>
              </a:spcBef>
            </a:pPr>
            <a:endParaRPr lang="en-US" sz="2000" dirty="0">
              <a:solidFill>
                <a:srgbClr val="0948CB"/>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tx1">
                    <a:lumMod val="75000"/>
                    <a:lumOff val="25000"/>
                  </a:schemeClr>
                </a:solidFill>
                <a:latin typeface="Abadi" panose="020B0604020104020204" pitchFamily="34" charset="0"/>
              </a:rPr>
              <a:t>The </a:t>
            </a:r>
            <a:r>
              <a:rPr lang="en-US" sz="2000" dirty="0">
                <a:solidFill>
                  <a:srgbClr val="0948CB"/>
                </a:solidFill>
                <a:latin typeface="Abadi" panose="020B0604020104020204" pitchFamily="34" charset="0"/>
              </a:rPr>
              <a:t>first successful landing on a ground pad </a:t>
            </a:r>
            <a:r>
              <a:rPr lang="en-US" sz="2000" dirty="0">
                <a:solidFill>
                  <a:schemeClr val="tx1">
                    <a:lumMod val="75000"/>
                    <a:lumOff val="25000"/>
                  </a:schemeClr>
                </a:solidFill>
                <a:latin typeface="Abadi" panose="020B0604020104020204" pitchFamily="34" charset="0"/>
              </a:rPr>
              <a:t>was achieved on </a:t>
            </a:r>
            <a:r>
              <a:rPr lang="en-US" sz="2000" dirty="0">
                <a:solidFill>
                  <a:srgbClr val="0948CB"/>
                </a:solidFill>
                <a:latin typeface="Abadi" panose="020B0604020104020204" pitchFamily="34" charset="0"/>
              </a:rPr>
              <a:t>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lose up of numbers&#10;&#10;Description automatically generated">
            <a:extLst>
              <a:ext uri="{FF2B5EF4-FFF2-40B4-BE49-F238E27FC236}">
                <a16:creationId xmlns:a16="http://schemas.microsoft.com/office/drawing/2014/main" id="{1D139F50-54E5-3A2B-6F6E-2EBB44D9D0F8}"/>
              </a:ext>
            </a:extLst>
          </p:cNvPr>
          <p:cNvPicPr>
            <a:picLocks noChangeAspect="1"/>
          </p:cNvPicPr>
          <p:nvPr/>
        </p:nvPicPr>
        <p:blipFill>
          <a:blip r:embed="rId3"/>
          <a:stretch>
            <a:fillRect/>
          </a:stretch>
        </p:blipFill>
        <p:spPr>
          <a:xfrm>
            <a:off x="770010" y="5352271"/>
            <a:ext cx="1244600" cy="723900"/>
          </a:xfrm>
          <a:prstGeom prst="rect">
            <a:avLst/>
          </a:prstGeom>
          <a:ln>
            <a:solidFill>
              <a:schemeClr val="tx1"/>
            </a:solidFill>
          </a:ln>
        </p:spPr>
      </p:pic>
      <p:pic>
        <p:nvPicPr>
          <p:cNvPr id="8" name="Picture 7">
            <a:extLst>
              <a:ext uri="{FF2B5EF4-FFF2-40B4-BE49-F238E27FC236}">
                <a16:creationId xmlns:a16="http://schemas.microsoft.com/office/drawing/2014/main" id="{C2E69503-630D-5243-45E5-772970BD18CE}"/>
              </a:ext>
            </a:extLst>
          </p:cNvPr>
          <p:cNvPicPr>
            <a:picLocks noChangeAspect="1"/>
          </p:cNvPicPr>
          <p:nvPr/>
        </p:nvPicPr>
        <p:blipFill>
          <a:blip r:embed="rId4"/>
          <a:stretch>
            <a:fillRect/>
          </a:stretch>
        </p:blipFill>
        <p:spPr>
          <a:xfrm>
            <a:off x="770010" y="3519802"/>
            <a:ext cx="8896349" cy="315473"/>
          </a:xfrm>
          <a:prstGeom prst="rect">
            <a:avLst/>
          </a:prstGeom>
        </p:spPr>
      </p:pic>
      <p:sp>
        <p:nvSpPr>
          <p:cNvPr id="2" name="TextBox 1">
            <a:extLst>
              <a:ext uri="{FF2B5EF4-FFF2-40B4-BE49-F238E27FC236}">
                <a16:creationId xmlns:a16="http://schemas.microsoft.com/office/drawing/2014/main" id="{F4DDD4E9-577A-004F-6133-E57AE2BE5FC4}"/>
              </a:ext>
            </a:extLst>
          </p:cNvPr>
          <p:cNvSpPr txBox="1"/>
          <p:nvPr/>
        </p:nvSpPr>
        <p:spPr>
          <a:xfrm>
            <a:off x="770010" y="4851370"/>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9418"/>
            <a:ext cx="10515600" cy="2455687"/>
          </a:xfrm>
          <a:prstGeom prst="rect">
            <a:avLst/>
          </a:prstGeom>
        </p:spPr>
        <p:txBody>
          <a:bodyPr lIns="91440" tIns="45720" rIns="91440" bIns="45720" anchor="t">
            <a:normAutofit/>
          </a:bodyPr>
          <a:lstStyle/>
          <a:p>
            <a:pPr>
              <a:lnSpc>
                <a:spcPct val="100000"/>
              </a:lnSpc>
              <a:spcBef>
                <a:spcPts val="1400"/>
              </a:spcBef>
            </a:pPr>
            <a:r>
              <a:rPr lang="en-US" sz="2000" dirty="0">
                <a:solidFill>
                  <a:schemeClr val="tx1">
                    <a:lumMod val="75000"/>
                    <a:lumOff val="25000"/>
                  </a:schemeClr>
                </a:solidFill>
                <a:latin typeface="Abadi"/>
              </a:rPr>
              <a:t>List the </a:t>
            </a:r>
            <a:r>
              <a:rPr lang="en-US" sz="2000" dirty="0">
                <a:solidFill>
                  <a:srgbClr val="0948CB"/>
                </a:solidFill>
                <a:latin typeface="Abadi"/>
              </a:rPr>
              <a:t>names of boosters </a:t>
            </a:r>
            <a:r>
              <a:rPr lang="en-US" sz="2000" dirty="0">
                <a:solidFill>
                  <a:schemeClr val="tx1">
                    <a:lumMod val="75000"/>
                    <a:lumOff val="25000"/>
                  </a:schemeClr>
                </a:solidFill>
                <a:latin typeface="Abadi"/>
              </a:rPr>
              <a:t>which have </a:t>
            </a:r>
            <a:r>
              <a:rPr lang="en-US" sz="2000" dirty="0">
                <a:solidFill>
                  <a:srgbClr val="0948CB"/>
                </a:solidFill>
                <a:latin typeface="Abadi"/>
              </a:rPr>
              <a:t>successfully landed on drone ship </a:t>
            </a:r>
            <a:r>
              <a:rPr lang="en-US" sz="2000" dirty="0">
                <a:solidFill>
                  <a:schemeClr val="tx1">
                    <a:lumMod val="75000"/>
                    <a:lumOff val="25000"/>
                  </a:schemeClr>
                </a:solidFill>
                <a:latin typeface="Abadi"/>
              </a:rPr>
              <a:t>and had </a:t>
            </a:r>
            <a:r>
              <a:rPr lang="en-US" sz="2000" dirty="0">
                <a:solidFill>
                  <a:srgbClr val="0948CB"/>
                </a:solidFill>
                <a:latin typeface="Abadi"/>
              </a:rPr>
              <a:t>payload mass greater than 4000 but less than 6000:</a:t>
            </a: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27577470-0050-7980-6181-C700E4E6D01E}"/>
              </a:ext>
            </a:extLst>
          </p:cNvPr>
          <p:cNvSpPr txBox="1"/>
          <p:nvPr/>
        </p:nvSpPr>
        <p:spPr>
          <a:xfrm>
            <a:off x="8165731" y="4035105"/>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pic>
        <p:nvPicPr>
          <p:cNvPr id="9" name="Picture 8" descr="A screenshot of a phone&#10;&#10;Description automatically generated">
            <a:extLst>
              <a:ext uri="{FF2B5EF4-FFF2-40B4-BE49-F238E27FC236}">
                <a16:creationId xmlns:a16="http://schemas.microsoft.com/office/drawing/2014/main" id="{71079E66-DB66-56E0-D44F-C7D1E8284276}"/>
              </a:ext>
            </a:extLst>
          </p:cNvPr>
          <p:cNvPicPr>
            <a:picLocks noChangeAspect="1"/>
          </p:cNvPicPr>
          <p:nvPr/>
        </p:nvPicPr>
        <p:blipFill>
          <a:blip r:embed="rId3"/>
          <a:stretch>
            <a:fillRect/>
          </a:stretch>
        </p:blipFill>
        <p:spPr>
          <a:xfrm>
            <a:off x="6597755" y="4511438"/>
            <a:ext cx="4334422" cy="1437911"/>
          </a:xfrm>
          <a:prstGeom prst="rect">
            <a:avLst/>
          </a:prstGeom>
          <a:ln>
            <a:solidFill>
              <a:schemeClr val="tx1"/>
            </a:solidFill>
          </a:ln>
        </p:spPr>
      </p:pic>
      <p:pic>
        <p:nvPicPr>
          <p:cNvPr id="11" name="Picture 10">
            <a:extLst>
              <a:ext uri="{FF2B5EF4-FFF2-40B4-BE49-F238E27FC236}">
                <a16:creationId xmlns:a16="http://schemas.microsoft.com/office/drawing/2014/main" id="{84CBE71F-C16F-5178-C091-E41274847EE5}"/>
              </a:ext>
            </a:extLst>
          </p:cNvPr>
          <p:cNvPicPr>
            <a:picLocks noChangeAspect="1"/>
          </p:cNvPicPr>
          <p:nvPr/>
        </p:nvPicPr>
        <p:blipFill>
          <a:blip r:embed="rId4"/>
          <a:stretch>
            <a:fillRect/>
          </a:stretch>
        </p:blipFill>
        <p:spPr>
          <a:xfrm>
            <a:off x="737912" y="3555270"/>
            <a:ext cx="4280162" cy="285344"/>
          </a:xfrm>
          <a:prstGeom prst="rect">
            <a:avLst/>
          </a:prstGeom>
        </p:spPr>
      </p:pic>
      <p:pic>
        <p:nvPicPr>
          <p:cNvPr id="17" name="Picture 16">
            <a:extLst>
              <a:ext uri="{FF2B5EF4-FFF2-40B4-BE49-F238E27FC236}">
                <a16:creationId xmlns:a16="http://schemas.microsoft.com/office/drawing/2014/main" id="{F2B23BA0-8431-D351-16D5-B26AED0CE1DC}"/>
              </a:ext>
            </a:extLst>
          </p:cNvPr>
          <p:cNvPicPr>
            <a:picLocks noChangeAspect="1"/>
          </p:cNvPicPr>
          <p:nvPr/>
        </p:nvPicPr>
        <p:blipFill>
          <a:blip r:embed="rId5"/>
          <a:stretch>
            <a:fillRect/>
          </a:stretch>
        </p:blipFill>
        <p:spPr>
          <a:xfrm>
            <a:off x="770010" y="3302729"/>
            <a:ext cx="10464011" cy="252541"/>
          </a:xfrm>
          <a:prstGeom prst="rect">
            <a:avLst/>
          </a:prstGeom>
        </p:spPr>
      </p:pic>
      <p:sp>
        <p:nvSpPr>
          <p:cNvPr id="18" name="TextBox 17">
            <a:extLst>
              <a:ext uri="{FF2B5EF4-FFF2-40B4-BE49-F238E27FC236}">
                <a16:creationId xmlns:a16="http://schemas.microsoft.com/office/drawing/2014/main" id="{2D3DE2DC-D326-15AD-3ED2-A31D49EECA29}"/>
              </a:ext>
            </a:extLst>
          </p:cNvPr>
          <p:cNvSpPr txBox="1"/>
          <p:nvPr/>
        </p:nvSpPr>
        <p:spPr>
          <a:xfrm>
            <a:off x="734028" y="4001308"/>
            <a:ext cx="5361972"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The boosters that have </a:t>
            </a:r>
            <a:r>
              <a:rPr lang="en-US" sz="2000" dirty="0">
                <a:solidFill>
                  <a:srgbClr val="0948CB"/>
                </a:solidFill>
                <a:latin typeface="Abadi" panose="020B0604020104020204" pitchFamily="34" charset="0"/>
              </a:rPr>
              <a:t>successfully landed on a drone ship </a:t>
            </a:r>
            <a:r>
              <a:rPr lang="en-US" sz="2000" dirty="0">
                <a:solidFill>
                  <a:schemeClr val="tx1">
                    <a:lumMod val="75000"/>
                    <a:lumOff val="25000"/>
                  </a:schemeClr>
                </a:solidFill>
                <a:latin typeface="Abadi" panose="020B0604020104020204" pitchFamily="34" charset="0"/>
              </a:rPr>
              <a:t>with a </a:t>
            </a:r>
            <a:r>
              <a:rPr lang="en-US" sz="2000" dirty="0">
                <a:solidFill>
                  <a:srgbClr val="0948CB"/>
                </a:solidFill>
                <a:latin typeface="Abadi" panose="020B0604020104020204" pitchFamily="34" charset="0"/>
              </a:rPr>
              <a:t>payload mass greater than 4,000 kg but less than 6,000 kg </a:t>
            </a:r>
            <a:r>
              <a:rPr lang="en-US" sz="2000" dirty="0">
                <a:solidFill>
                  <a:schemeClr val="tx1">
                    <a:lumMod val="75000"/>
                    <a:lumOff val="25000"/>
                  </a:schemeClr>
                </a:solidFill>
                <a:latin typeface="Abadi" panose="020B0604020104020204" pitchFamily="34" charset="0"/>
              </a:rPr>
              <a:t>are:</a:t>
            </a:r>
          </a:p>
          <a:p>
            <a:pPr marL="342900" indent="-342900" algn="just">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F9 FT B1022</a:t>
            </a:r>
          </a:p>
          <a:p>
            <a:pPr marL="342900" indent="-342900" algn="just">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F9 FT B1026</a:t>
            </a:r>
          </a:p>
          <a:p>
            <a:pPr marL="342900" indent="-342900" algn="just">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F9 FT B1021.2</a:t>
            </a:r>
          </a:p>
          <a:p>
            <a:pPr marL="342900" indent="-342900" algn="just">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F9 FT B1031.2</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2007610"/>
          </a:xfrm>
          <a:prstGeom prst="rect">
            <a:avLst/>
          </a:prstGeom>
        </p:spPr>
        <p:txBody>
          <a:bodyPr>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Calculate the </a:t>
            </a:r>
            <a:r>
              <a:rPr lang="en-US" sz="2000" dirty="0">
                <a:solidFill>
                  <a:srgbClr val="0948CB"/>
                </a:solidFill>
                <a:latin typeface="Abadi" panose="020B0604020104020204" pitchFamily="34" charset="0"/>
              </a:rPr>
              <a:t>total number of successful </a:t>
            </a:r>
            <a:r>
              <a:rPr lang="en-US" sz="2000" dirty="0">
                <a:solidFill>
                  <a:schemeClr val="tx1">
                    <a:lumMod val="75000"/>
                    <a:lumOff val="25000"/>
                  </a:schemeClr>
                </a:solidFill>
                <a:latin typeface="Abadi" panose="020B0604020104020204" pitchFamily="34" charset="0"/>
              </a:rPr>
              <a:t>and </a:t>
            </a:r>
            <a:r>
              <a:rPr lang="en-US" sz="2000" dirty="0">
                <a:solidFill>
                  <a:srgbClr val="0948CB"/>
                </a:solidFill>
                <a:latin typeface="Abadi" panose="020B0604020104020204" pitchFamily="34" charset="0"/>
              </a:rPr>
              <a:t>failure mission outcomes:</a:t>
            </a: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phone&#10;&#10;Description automatically generated">
            <a:extLst>
              <a:ext uri="{FF2B5EF4-FFF2-40B4-BE49-F238E27FC236}">
                <a16:creationId xmlns:a16="http://schemas.microsoft.com/office/drawing/2014/main" id="{510B47CB-2521-0CF9-372E-55EEC72BA8E6}"/>
              </a:ext>
            </a:extLst>
          </p:cNvPr>
          <p:cNvPicPr>
            <a:picLocks noChangeAspect="1"/>
          </p:cNvPicPr>
          <p:nvPr/>
        </p:nvPicPr>
        <p:blipFill>
          <a:blip r:embed="rId3"/>
          <a:stretch>
            <a:fillRect/>
          </a:stretch>
        </p:blipFill>
        <p:spPr>
          <a:xfrm>
            <a:off x="7428249" y="4234873"/>
            <a:ext cx="3263900" cy="1790700"/>
          </a:xfrm>
          <a:prstGeom prst="rect">
            <a:avLst/>
          </a:prstGeom>
          <a:ln>
            <a:solidFill>
              <a:schemeClr val="tx1"/>
            </a:solidFill>
          </a:ln>
        </p:spPr>
      </p:pic>
      <p:pic>
        <p:nvPicPr>
          <p:cNvPr id="8" name="Picture 7">
            <a:extLst>
              <a:ext uri="{FF2B5EF4-FFF2-40B4-BE49-F238E27FC236}">
                <a16:creationId xmlns:a16="http://schemas.microsoft.com/office/drawing/2014/main" id="{811FC680-2260-5FD7-BEDE-E690440CAED4}"/>
              </a:ext>
            </a:extLst>
          </p:cNvPr>
          <p:cNvPicPr>
            <a:picLocks noChangeAspect="1"/>
          </p:cNvPicPr>
          <p:nvPr/>
        </p:nvPicPr>
        <p:blipFill>
          <a:blip r:embed="rId4"/>
          <a:stretch>
            <a:fillRect/>
          </a:stretch>
        </p:blipFill>
        <p:spPr>
          <a:xfrm>
            <a:off x="770010" y="3381637"/>
            <a:ext cx="10343240" cy="306637"/>
          </a:xfrm>
          <a:prstGeom prst="rect">
            <a:avLst/>
          </a:prstGeom>
        </p:spPr>
      </p:pic>
      <p:sp>
        <p:nvSpPr>
          <p:cNvPr id="2" name="TextBox 1">
            <a:extLst>
              <a:ext uri="{FF2B5EF4-FFF2-40B4-BE49-F238E27FC236}">
                <a16:creationId xmlns:a16="http://schemas.microsoft.com/office/drawing/2014/main" id="{BD9EB1A5-8E97-7AD8-268D-960D7186F3C1}"/>
              </a:ext>
            </a:extLst>
          </p:cNvPr>
          <p:cNvSpPr txBox="1"/>
          <p:nvPr/>
        </p:nvSpPr>
        <p:spPr>
          <a:xfrm>
            <a:off x="8460964" y="3833235"/>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sp>
        <p:nvSpPr>
          <p:cNvPr id="7" name="TextBox 6">
            <a:extLst>
              <a:ext uri="{FF2B5EF4-FFF2-40B4-BE49-F238E27FC236}">
                <a16:creationId xmlns:a16="http://schemas.microsoft.com/office/drawing/2014/main" id="{A2CD0B71-E00A-C731-88DA-057D0B3CB6F2}"/>
              </a:ext>
            </a:extLst>
          </p:cNvPr>
          <p:cNvSpPr txBox="1"/>
          <p:nvPr/>
        </p:nvSpPr>
        <p:spPr>
          <a:xfrm>
            <a:off x="770010" y="4034818"/>
            <a:ext cx="543784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75000"/>
                    <a:lumOff val="25000"/>
                  </a:schemeClr>
                </a:solidFill>
                <a:latin typeface="Abadi" panose="020B0604020104020204" pitchFamily="34" charset="0"/>
              </a:rPr>
              <a:t>There have been a total of </a:t>
            </a:r>
            <a:r>
              <a:rPr lang="en-US" sz="2000" dirty="0">
                <a:solidFill>
                  <a:srgbClr val="0948CB"/>
                </a:solidFill>
                <a:latin typeface="Abadi" panose="020B0604020104020204" pitchFamily="34" charset="0"/>
              </a:rPr>
              <a:t>100 successful missions</a:t>
            </a:r>
            <a:r>
              <a:rPr lang="en-US" sz="2000" dirty="0">
                <a:solidFill>
                  <a:schemeClr val="tx1">
                    <a:lumMod val="75000"/>
                    <a:lumOff val="25000"/>
                  </a:schemeClr>
                </a:solidFill>
                <a:latin typeface="Abadi" panose="020B0604020104020204" pitchFamily="34" charset="0"/>
              </a:rPr>
              <a:t>, with only </a:t>
            </a:r>
            <a:r>
              <a:rPr lang="en-US" sz="2000" dirty="0">
                <a:solidFill>
                  <a:srgbClr val="0948CB"/>
                </a:solidFill>
                <a:latin typeface="Abadi" panose="020B0604020104020204" pitchFamily="34" charset="0"/>
              </a:rPr>
              <a:t>one mission </a:t>
            </a:r>
            <a:r>
              <a:rPr lang="en-US" sz="2000" dirty="0">
                <a:solidFill>
                  <a:schemeClr val="tx1">
                    <a:lumMod val="75000"/>
                    <a:lumOff val="25000"/>
                  </a:schemeClr>
                </a:solidFill>
                <a:latin typeface="Abadi" panose="020B0604020104020204" pitchFamily="34" charset="0"/>
              </a:rPr>
              <a:t>that ended in </a:t>
            </a:r>
            <a:r>
              <a:rPr lang="en-US" sz="2000" dirty="0">
                <a:solidFill>
                  <a:srgbClr val="0948CB"/>
                </a:solidFill>
                <a:latin typeface="Abadi" panose="020B0604020104020204" pitchFamily="34" charset="0"/>
              </a:rPr>
              <a:t>failure</a:t>
            </a:r>
            <a:endParaRPr lang="en-SA" sz="2000" dirty="0">
              <a:solidFill>
                <a:srgbClr val="0948CB"/>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597915"/>
            <a:ext cx="5325989" cy="48265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rgbClr val="0B49CB"/>
                </a:solidFill>
                <a:latin typeface="Abadi" panose="020B0604020104020204" pitchFamily="34" charset="0"/>
              </a:rPr>
              <a:t>Summary of Methodologies</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Data Collection with API And Web Scraping</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Data Wrangling</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Exploratory Data Analysis with SQL</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Machine Learning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F6C31284-B352-EFE6-3A0E-CFF14C86C9C7}"/>
              </a:ext>
            </a:extLst>
          </p:cNvPr>
          <p:cNvSpPr txBox="1">
            <a:spLocks/>
          </p:cNvSpPr>
          <p:nvPr/>
        </p:nvSpPr>
        <p:spPr>
          <a:xfrm>
            <a:off x="6027811" y="1597915"/>
            <a:ext cx="3687031" cy="48265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Arial" panose="020B0604020202020204" pitchFamily="34" charset="0"/>
              <a:buChar char="•"/>
            </a:pPr>
            <a:r>
              <a:rPr lang="en-US" sz="2000" dirty="0">
                <a:solidFill>
                  <a:srgbClr val="0B49CB"/>
                </a:solidFill>
                <a:latin typeface="Abadi" panose="020B0604020104020204" pitchFamily="34" charset="0"/>
              </a:rPr>
              <a:t>Summary of All Results</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Exploratory Data Analysis</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Interactive Analytics</a:t>
            </a:r>
          </a:p>
          <a:p>
            <a:pPr lvl="1">
              <a:lnSpc>
                <a:spcPct val="100000"/>
              </a:lnSpc>
              <a:spcBef>
                <a:spcPts val="1400"/>
              </a:spcBef>
              <a:buFontTx/>
              <a:buChar char="-"/>
            </a:pPr>
            <a:r>
              <a:rPr lang="en-US" sz="2000" dirty="0">
                <a:solidFill>
                  <a:schemeClr val="tx1">
                    <a:lumMod val="75000"/>
                    <a:lumOff val="25000"/>
                  </a:schemeClr>
                </a:solidFill>
                <a:latin typeface="Abadi" panose="020B0604020104020204" pitchFamily="34" charset="0"/>
              </a:rPr>
              <a:t>Predictive Analytics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44440" cy="4351338"/>
          </a:xfrm>
          <a:prstGeom prst="rect">
            <a:avLst/>
          </a:prstGeom>
        </p:spPr>
        <p:txBody>
          <a:bodyPr>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List the </a:t>
            </a:r>
            <a:r>
              <a:rPr lang="en-US" sz="2000" dirty="0">
                <a:solidFill>
                  <a:srgbClr val="0948CB"/>
                </a:solidFill>
                <a:latin typeface="Abadi" panose="020B0604020104020204" pitchFamily="34" charset="0"/>
              </a:rPr>
              <a:t>names of the booster </a:t>
            </a:r>
            <a:r>
              <a:rPr lang="en-US" sz="2000" dirty="0">
                <a:solidFill>
                  <a:schemeClr val="tx1">
                    <a:lumMod val="75000"/>
                    <a:lumOff val="25000"/>
                  </a:schemeClr>
                </a:solidFill>
                <a:latin typeface="Abadi" panose="020B0604020104020204" pitchFamily="34" charset="0"/>
              </a:rPr>
              <a:t>which have carried the </a:t>
            </a:r>
            <a:r>
              <a:rPr lang="en-US" sz="2000" dirty="0">
                <a:solidFill>
                  <a:srgbClr val="0948CB"/>
                </a:solidFill>
                <a:latin typeface="Abadi" panose="020B0604020104020204" pitchFamily="34" charset="0"/>
              </a:rPr>
              <a:t>maximum payload mass:</a:t>
            </a: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marL="0" indent="0">
              <a:lnSpc>
                <a:spcPct val="100000"/>
              </a:lnSpc>
              <a:spcBef>
                <a:spcPts val="1400"/>
              </a:spcBef>
              <a:buNone/>
            </a:pP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chemeClr val="tx1">
                    <a:lumMod val="75000"/>
                    <a:lumOff val="25000"/>
                  </a:schemeClr>
                </a:solidFill>
                <a:latin typeface="Abadi" panose="020B0604020104020204" pitchFamily="34" charset="0"/>
              </a:rPr>
              <a:t>The table shows the </a:t>
            </a:r>
            <a:r>
              <a:rPr lang="en-US" sz="2000" dirty="0">
                <a:solidFill>
                  <a:srgbClr val="0948CB"/>
                </a:solidFill>
                <a:latin typeface="Abadi" panose="020B0604020104020204" pitchFamily="34" charset="0"/>
              </a:rPr>
              <a:t>names of boosters </a:t>
            </a:r>
            <a:r>
              <a:rPr lang="en-US" sz="2000" dirty="0">
                <a:solidFill>
                  <a:schemeClr val="tx1">
                    <a:lumMod val="75000"/>
                    <a:lumOff val="25000"/>
                  </a:schemeClr>
                </a:solidFill>
                <a:latin typeface="Abadi" panose="020B0604020104020204" pitchFamily="34" charset="0"/>
              </a:rPr>
              <a:t>that have carried </a:t>
            </a:r>
            <a:r>
              <a:rPr lang="en-US" sz="2000" dirty="0">
                <a:solidFill>
                  <a:srgbClr val="0948CB"/>
                </a:solidFill>
                <a:latin typeface="Abadi" panose="020B0604020104020204" pitchFamily="34" charset="0"/>
              </a:rPr>
              <a:t>a maximum payload mass </a:t>
            </a:r>
            <a:r>
              <a:rPr lang="en-US" sz="2000" dirty="0">
                <a:solidFill>
                  <a:schemeClr val="tx1">
                    <a:lumMod val="75000"/>
                    <a:lumOff val="25000"/>
                  </a:schemeClr>
                </a:solidFill>
                <a:latin typeface="Abadi" panose="020B0604020104020204" pitchFamily="34" charset="0"/>
              </a:rPr>
              <a:t>of approximately </a:t>
            </a:r>
            <a:r>
              <a:rPr lang="en-US" sz="2000" dirty="0">
                <a:solidFill>
                  <a:srgbClr val="0948CB"/>
                </a:solidFill>
                <a:latin typeface="Abadi" panose="020B0604020104020204" pitchFamily="34" charset="0"/>
              </a:rPr>
              <a:t>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494E9288-6042-4DC2-2E22-806DAC368229}"/>
              </a:ext>
            </a:extLst>
          </p:cNvPr>
          <p:cNvPicPr>
            <a:picLocks noChangeAspect="1"/>
          </p:cNvPicPr>
          <p:nvPr/>
        </p:nvPicPr>
        <p:blipFill>
          <a:blip r:embed="rId3"/>
          <a:stretch>
            <a:fillRect/>
          </a:stretch>
        </p:blipFill>
        <p:spPr>
          <a:xfrm>
            <a:off x="770011" y="3492185"/>
            <a:ext cx="8668099" cy="288943"/>
          </a:xfrm>
          <a:prstGeom prst="rect">
            <a:avLst/>
          </a:prstGeom>
        </p:spPr>
      </p:pic>
      <p:sp>
        <p:nvSpPr>
          <p:cNvPr id="2" name="TextBox 1">
            <a:extLst>
              <a:ext uri="{FF2B5EF4-FFF2-40B4-BE49-F238E27FC236}">
                <a16:creationId xmlns:a16="http://schemas.microsoft.com/office/drawing/2014/main" id="{A5BD0029-E5CA-F1BA-3E87-2974A594FAB1}"/>
              </a:ext>
            </a:extLst>
          </p:cNvPr>
          <p:cNvSpPr txBox="1"/>
          <p:nvPr/>
        </p:nvSpPr>
        <p:spPr>
          <a:xfrm>
            <a:off x="10213561" y="2090634"/>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pic>
        <p:nvPicPr>
          <p:cNvPr id="9" name="Picture 8" descr="A screenshot of a table&#10;&#10;Description automatically generated">
            <a:extLst>
              <a:ext uri="{FF2B5EF4-FFF2-40B4-BE49-F238E27FC236}">
                <a16:creationId xmlns:a16="http://schemas.microsoft.com/office/drawing/2014/main" id="{16E5A068-4A9C-D400-0C89-8075DBE7FF71}"/>
              </a:ext>
            </a:extLst>
          </p:cNvPr>
          <p:cNvPicPr>
            <a:picLocks noChangeAspect="1"/>
          </p:cNvPicPr>
          <p:nvPr/>
        </p:nvPicPr>
        <p:blipFill>
          <a:blip r:embed="rId4"/>
          <a:stretch>
            <a:fillRect/>
          </a:stretch>
        </p:blipFill>
        <p:spPr>
          <a:xfrm>
            <a:off x="9575472" y="2490744"/>
            <a:ext cx="2474649" cy="3290663"/>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0" cy="4893957"/>
          </a:xfrm>
          <a:prstGeom prst="rect">
            <a:avLst/>
          </a:prstGeom>
        </p:spPr>
        <p:txBody>
          <a:bodyPr lIns="91440" tIns="45720" rIns="91440" bIns="45720" anchor="t">
            <a:normAutofit/>
          </a:bodyPr>
          <a:lstStyle/>
          <a:p>
            <a:pPr>
              <a:lnSpc>
                <a:spcPct val="100000"/>
              </a:lnSpc>
              <a:spcBef>
                <a:spcPts val="1400"/>
              </a:spcBef>
            </a:pPr>
            <a:r>
              <a:rPr lang="en-US" sz="2000" dirty="0">
                <a:solidFill>
                  <a:schemeClr val="tx1">
                    <a:lumMod val="75000"/>
                    <a:lumOff val="25000"/>
                  </a:schemeClr>
                </a:solidFill>
                <a:latin typeface="Abadi"/>
              </a:rPr>
              <a:t>List </a:t>
            </a:r>
            <a:r>
              <a:rPr lang="en-US" sz="2000" dirty="0">
                <a:solidFill>
                  <a:srgbClr val="0948CB"/>
                </a:solidFill>
                <a:latin typeface="Abadi"/>
              </a:rPr>
              <a:t>the failed landing outcomes in drone ship</a:t>
            </a:r>
            <a:r>
              <a:rPr lang="en-US" sz="2000" dirty="0">
                <a:solidFill>
                  <a:schemeClr val="tx1">
                    <a:lumMod val="75000"/>
                    <a:lumOff val="25000"/>
                  </a:schemeClr>
                </a:solidFill>
                <a:latin typeface="Abadi"/>
              </a:rPr>
              <a:t>, their </a:t>
            </a:r>
            <a:r>
              <a:rPr lang="en-US" sz="2000" dirty="0">
                <a:solidFill>
                  <a:srgbClr val="0948CB"/>
                </a:solidFill>
                <a:latin typeface="Abadi"/>
              </a:rPr>
              <a:t>booster versions</a:t>
            </a:r>
            <a:r>
              <a:rPr lang="en-US" sz="2000" dirty="0">
                <a:solidFill>
                  <a:schemeClr val="tx1">
                    <a:lumMod val="75000"/>
                    <a:lumOff val="25000"/>
                  </a:schemeClr>
                </a:solidFill>
                <a:latin typeface="Abadi"/>
              </a:rPr>
              <a:t>, and </a:t>
            </a:r>
            <a:r>
              <a:rPr lang="en-US" sz="2000" dirty="0">
                <a:solidFill>
                  <a:srgbClr val="0948CB"/>
                </a:solidFill>
                <a:latin typeface="Abadi"/>
              </a:rPr>
              <a:t>launch site names</a:t>
            </a:r>
            <a:r>
              <a:rPr lang="en-US" sz="2000" dirty="0">
                <a:solidFill>
                  <a:schemeClr val="tx1">
                    <a:lumMod val="75000"/>
                    <a:lumOff val="25000"/>
                  </a:schemeClr>
                </a:solidFill>
                <a:latin typeface="Abadi"/>
              </a:rPr>
              <a:t> for in year </a:t>
            </a:r>
            <a:r>
              <a:rPr lang="en-US" sz="2000" dirty="0">
                <a:solidFill>
                  <a:srgbClr val="0948CB"/>
                </a:solidFill>
                <a:latin typeface="Abadi"/>
              </a:rPr>
              <a:t>2015:</a:t>
            </a:r>
          </a:p>
          <a:p>
            <a:pPr>
              <a:lnSpc>
                <a:spcPct val="100000"/>
              </a:lnSpc>
              <a:spcBef>
                <a:spcPts val="1400"/>
              </a:spcBef>
            </a:pPr>
            <a:endParaRPr lang="en-US" sz="1000" dirty="0">
              <a:solidFill>
                <a:srgbClr val="0948CB"/>
              </a:solidFill>
              <a:latin typeface="Abadi"/>
            </a:endParaRPr>
          </a:p>
          <a:p>
            <a:pPr>
              <a:lnSpc>
                <a:spcPct val="100000"/>
              </a:lnSpc>
              <a:spcBef>
                <a:spcPts val="1400"/>
              </a:spcBef>
            </a:pPr>
            <a:r>
              <a:rPr lang="en-US" sz="2000" dirty="0">
                <a:solidFill>
                  <a:srgbClr val="0948CB"/>
                </a:solidFill>
                <a:latin typeface="Abadi" panose="020B0604020104020204" pitchFamily="34" charset="0"/>
              </a:rPr>
              <a:t>Query:</a:t>
            </a:r>
          </a:p>
          <a:p>
            <a:pPr marL="0" indent="0">
              <a:lnSpc>
                <a:spcPct val="100000"/>
              </a:lnSpc>
              <a:spcBef>
                <a:spcPts val="1400"/>
              </a:spcBef>
              <a:buNone/>
            </a:pPr>
            <a:endParaRPr lang="en-US" sz="2000" dirty="0">
              <a:solidFill>
                <a:schemeClr val="tx1">
                  <a:lumMod val="75000"/>
                  <a:lumOff val="25000"/>
                </a:schemeClr>
              </a:solidFill>
              <a:latin typeface="Abadi"/>
            </a:endParaRPr>
          </a:p>
          <a:p>
            <a:pPr marL="0" indent="0">
              <a:lnSpc>
                <a:spcPct val="100000"/>
              </a:lnSpc>
              <a:spcBef>
                <a:spcPts val="1400"/>
              </a:spcBef>
              <a:buNone/>
            </a:pPr>
            <a:endParaRPr lang="en-US" sz="2000" dirty="0">
              <a:solidFill>
                <a:schemeClr val="tx1">
                  <a:lumMod val="75000"/>
                  <a:lumOff val="25000"/>
                </a:schemeClr>
              </a:solidFill>
              <a:latin typeface="Abadi"/>
            </a:endParaRPr>
          </a:p>
          <a:p>
            <a:pPr>
              <a:lnSpc>
                <a:spcPct val="100000"/>
              </a:lnSpc>
              <a:spcBef>
                <a:spcPts val="1400"/>
              </a:spcBef>
            </a:pPr>
            <a:r>
              <a:rPr lang="en-US" sz="2000" dirty="0">
                <a:solidFill>
                  <a:schemeClr val="tx1">
                    <a:lumMod val="75000"/>
                    <a:lumOff val="25000"/>
                  </a:schemeClr>
                </a:solidFill>
                <a:latin typeface="Abadi" panose="020B0604020104020204" pitchFamily="34" charset="0"/>
              </a:rPr>
              <a:t>There were </a:t>
            </a:r>
            <a:r>
              <a:rPr lang="en-US" sz="2000" dirty="0">
                <a:solidFill>
                  <a:srgbClr val="0948CB"/>
                </a:solidFill>
                <a:latin typeface="Abadi" panose="020B0604020104020204" pitchFamily="34" charset="0"/>
              </a:rPr>
              <a:t>two unsuccessful landing attempts </a:t>
            </a:r>
            <a:r>
              <a:rPr lang="en-US" sz="2000" dirty="0">
                <a:solidFill>
                  <a:schemeClr val="tx1">
                    <a:lumMod val="75000"/>
                    <a:lumOff val="25000"/>
                  </a:schemeClr>
                </a:solidFill>
                <a:latin typeface="Abadi" panose="020B0604020104020204" pitchFamily="34" charset="0"/>
              </a:rPr>
              <a:t>on a </a:t>
            </a:r>
            <a:r>
              <a:rPr lang="en-US" sz="2000" dirty="0">
                <a:solidFill>
                  <a:srgbClr val="0948CB"/>
                </a:solidFill>
                <a:latin typeface="Abadi" panose="020B0604020104020204" pitchFamily="34" charset="0"/>
              </a:rPr>
              <a:t>drone ship </a:t>
            </a:r>
            <a:r>
              <a:rPr lang="en-US" sz="2000" dirty="0">
                <a:solidFill>
                  <a:schemeClr val="tx1">
                    <a:lumMod val="75000"/>
                    <a:lumOff val="25000"/>
                  </a:schemeClr>
                </a:solidFill>
                <a:latin typeface="Abadi" panose="020B0604020104020204" pitchFamily="34" charset="0"/>
              </a:rPr>
              <a:t>that occurred in </a:t>
            </a:r>
            <a:r>
              <a:rPr lang="en-US" sz="2000" dirty="0">
                <a:solidFill>
                  <a:srgbClr val="0948CB"/>
                </a:solidFill>
                <a:latin typeface="Abadi" panose="020B0604020104020204" pitchFamily="34" charset="0"/>
              </a:rPr>
              <a:t>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0DAEB988-279B-8AEB-F91A-208C894679C6}"/>
              </a:ext>
            </a:extLst>
          </p:cNvPr>
          <p:cNvPicPr>
            <a:picLocks noChangeAspect="1"/>
          </p:cNvPicPr>
          <p:nvPr/>
        </p:nvPicPr>
        <p:blipFill>
          <a:blip r:embed="rId3"/>
          <a:stretch>
            <a:fillRect/>
          </a:stretch>
        </p:blipFill>
        <p:spPr>
          <a:xfrm>
            <a:off x="719624" y="3836534"/>
            <a:ext cx="7101445" cy="291520"/>
          </a:xfrm>
          <a:prstGeom prst="rect">
            <a:avLst/>
          </a:prstGeom>
        </p:spPr>
      </p:pic>
      <p:pic>
        <p:nvPicPr>
          <p:cNvPr id="12" name="Picture 11">
            <a:extLst>
              <a:ext uri="{FF2B5EF4-FFF2-40B4-BE49-F238E27FC236}">
                <a16:creationId xmlns:a16="http://schemas.microsoft.com/office/drawing/2014/main" id="{0D6193A2-495F-FFF5-C3FD-4E402EDCC241}"/>
              </a:ext>
            </a:extLst>
          </p:cNvPr>
          <p:cNvPicPr>
            <a:picLocks noChangeAspect="1"/>
          </p:cNvPicPr>
          <p:nvPr/>
        </p:nvPicPr>
        <p:blipFill>
          <a:blip r:embed="rId4"/>
          <a:stretch>
            <a:fillRect/>
          </a:stretch>
        </p:blipFill>
        <p:spPr>
          <a:xfrm>
            <a:off x="770010" y="3519035"/>
            <a:ext cx="10806545" cy="317499"/>
          </a:xfrm>
          <a:prstGeom prst="rect">
            <a:avLst/>
          </a:prstGeom>
        </p:spPr>
      </p:pic>
      <p:sp>
        <p:nvSpPr>
          <p:cNvPr id="2" name="TextBox 1">
            <a:extLst>
              <a:ext uri="{FF2B5EF4-FFF2-40B4-BE49-F238E27FC236}">
                <a16:creationId xmlns:a16="http://schemas.microsoft.com/office/drawing/2014/main" id="{8235B8E8-386B-193D-A478-1028D171EDF4}"/>
              </a:ext>
            </a:extLst>
          </p:cNvPr>
          <p:cNvSpPr txBox="1"/>
          <p:nvPr/>
        </p:nvSpPr>
        <p:spPr>
          <a:xfrm>
            <a:off x="5496765" y="5096172"/>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pic>
        <p:nvPicPr>
          <p:cNvPr id="7" name="Picture 6" descr="A screenshot of a phone&#10;&#10;Description automatically generated">
            <a:extLst>
              <a:ext uri="{FF2B5EF4-FFF2-40B4-BE49-F238E27FC236}">
                <a16:creationId xmlns:a16="http://schemas.microsoft.com/office/drawing/2014/main" id="{43A90A96-CDE5-38AC-0690-EB64E23FEB98}"/>
              </a:ext>
            </a:extLst>
          </p:cNvPr>
          <p:cNvPicPr>
            <a:picLocks noChangeAspect="1"/>
          </p:cNvPicPr>
          <p:nvPr/>
        </p:nvPicPr>
        <p:blipFill>
          <a:blip r:embed="rId5"/>
          <a:stretch>
            <a:fillRect/>
          </a:stretch>
        </p:blipFill>
        <p:spPr>
          <a:xfrm>
            <a:off x="2965450" y="5523923"/>
            <a:ext cx="6261100" cy="1003300"/>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22544" cy="1293950"/>
          </a:xfrm>
          <a:prstGeom prst="rect">
            <a:avLst/>
          </a:prstGeom>
        </p:spPr>
        <p:txBody>
          <a:bodyPr lIns="91440" tIns="45720" rIns="91440" bIns="45720" anchor="t"/>
          <a:lstStyle/>
          <a:p>
            <a:pPr>
              <a:lnSpc>
                <a:spcPct val="100000"/>
              </a:lnSpc>
              <a:spcBef>
                <a:spcPts val="1400"/>
              </a:spcBef>
            </a:pPr>
            <a:r>
              <a:rPr lang="en-US" sz="2000" dirty="0">
                <a:solidFill>
                  <a:schemeClr val="tx1">
                    <a:lumMod val="75000"/>
                    <a:lumOff val="25000"/>
                  </a:schemeClr>
                </a:solidFill>
                <a:latin typeface="Abadi"/>
              </a:rPr>
              <a:t>Rank </a:t>
            </a:r>
            <a:r>
              <a:rPr lang="en-US" sz="2000" dirty="0">
                <a:solidFill>
                  <a:srgbClr val="0948CB"/>
                </a:solidFill>
                <a:latin typeface="Abadi"/>
              </a:rPr>
              <a:t>the count of landing outcomes </a:t>
            </a:r>
            <a:r>
              <a:rPr lang="en-US" sz="2000" dirty="0">
                <a:solidFill>
                  <a:schemeClr val="tx1">
                    <a:lumMod val="75000"/>
                    <a:lumOff val="25000"/>
                  </a:schemeClr>
                </a:solidFill>
                <a:latin typeface="Abadi"/>
              </a:rPr>
              <a:t>(such as </a:t>
            </a:r>
            <a:r>
              <a:rPr lang="en-US" sz="2000" dirty="0">
                <a:solidFill>
                  <a:srgbClr val="0948CB"/>
                </a:solidFill>
                <a:latin typeface="Abadi"/>
              </a:rPr>
              <a:t>Failure (drone ship) </a:t>
            </a:r>
            <a:r>
              <a:rPr lang="en-US" sz="2000" dirty="0">
                <a:solidFill>
                  <a:schemeClr val="tx1">
                    <a:lumMod val="75000"/>
                    <a:lumOff val="25000"/>
                  </a:schemeClr>
                </a:solidFill>
                <a:latin typeface="Abadi"/>
              </a:rPr>
              <a:t>or </a:t>
            </a:r>
            <a:r>
              <a:rPr lang="en-US" sz="2000" dirty="0">
                <a:solidFill>
                  <a:srgbClr val="0948CB"/>
                </a:solidFill>
                <a:latin typeface="Abadi"/>
              </a:rPr>
              <a:t>Success (ground pad</a:t>
            </a:r>
            <a:r>
              <a:rPr lang="en-US" sz="2000" dirty="0">
                <a:solidFill>
                  <a:schemeClr val="tx1">
                    <a:lumMod val="75000"/>
                    <a:lumOff val="25000"/>
                  </a:schemeClr>
                </a:solidFill>
                <a:latin typeface="Abadi"/>
              </a:rPr>
              <a:t>)) between the date </a:t>
            </a:r>
            <a:r>
              <a:rPr lang="en-US" sz="2000" dirty="0">
                <a:solidFill>
                  <a:srgbClr val="0948CB"/>
                </a:solidFill>
                <a:latin typeface="Abadi"/>
              </a:rPr>
              <a:t>2010-06-04 and 2017-03-20</a:t>
            </a:r>
            <a:r>
              <a:rPr lang="en-US" sz="2000" dirty="0">
                <a:solidFill>
                  <a:schemeClr val="tx1">
                    <a:lumMod val="75000"/>
                    <a:lumOff val="25000"/>
                  </a:schemeClr>
                </a:solidFill>
                <a:latin typeface="Abadi"/>
              </a:rPr>
              <a:t>, in </a:t>
            </a:r>
            <a:r>
              <a:rPr lang="en-US" sz="2000" dirty="0">
                <a:solidFill>
                  <a:srgbClr val="0948CB"/>
                </a:solidFill>
                <a:latin typeface="Abadi"/>
              </a:rPr>
              <a:t>descending order:</a:t>
            </a:r>
            <a:endParaRPr lang="en-US" sz="2000" dirty="0">
              <a:solidFill>
                <a:srgbClr val="0948CB"/>
              </a:solidFill>
              <a:latin typeface="Abadi" panose="020B0604020104020204" pitchFamily="34" charset="0"/>
            </a:endParaRPr>
          </a:p>
          <a:p>
            <a:pPr>
              <a:lnSpc>
                <a:spcPct val="100000"/>
              </a:lnSpc>
              <a:spcBef>
                <a:spcPts val="1400"/>
              </a:spcBef>
            </a:pPr>
            <a:r>
              <a:rPr lang="en-US" sz="2000" dirty="0">
                <a:solidFill>
                  <a:srgbClr val="0948CB"/>
                </a:solidFill>
                <a:latin typeface="Abadi" panose="020B0604020104020204" pitchFamily="34" charset="0"/>
              </a:rPr>
              <a:t>Query:</a:t>
            </a:r>
          </a:p>
          <a:p>
            <a:pPr>
              <a:lnSpc>
                <a:spcPct val="100000"/>
              </a:lnSpc>
              <a:spcBef>
                <a:spcPts val="1400"/>
              </a:spcBef>
            </a:pPr>
            <a:endParaRPr lang="en-US" sz="2000" dirty="0">
              <a:solidFill>
                <a:schemeClr val="tx1">
                  <a:lumMod val="75000"/>
                  <a:lumOff val="25000"/>
                </a:schemeClr>
              </a:solidFill>
              <a:latin typeface="Abadi"/>
            </a:endParaRPr>
          </a:p>
          <a:p>
            <a:pPr marL="0" indent="0">
              <a:lnSpc>
                <a:spcPct val="100000"/>
              </a:lnSpc>
              <a:spcBef>
                <a:spcPts val="1400"/>
              </a:spcBef>
              <a:buNone/>
            </a:pPr>
            <a:endParaRPr lang="en-US" sz="2000" dirty="0">
              <a:solidFill>
                <a:schemeClr val="tx1">
                  <a:lumMod val="75000"/>
                  <a:lumOff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9" name="TextBox 8">
            <a:extLst>
              <a:ext uri="{FF2B5EF4-FFF2-40B4-BE49-F238E27FC236}">
                <a16:creationId xmlns:a16="http://schemas.microsoft.com/office/drawing/2014/main" id="{1E6E8ADD-70C2-9ED0-D0C9-C907A753C771}"/>
              </a:ext>
            </a:extLst>
          </p:cNvPr>
          <p:cNvSpPr txBox="1"/>
          <p:nvPr/>
        </p:nvSpPr>
        <p:spPr>
          <a:xfrm>
            <a:off x="799446" y="3749093"/>
            <a:ext cx="1198470" cy="400110"/>
          </a:xfrm>
          <a:prstGeom prst="rect">
            <a:avLst/>
          </a:prstGeom>
          <a:noFill/>
        </p:spPr>
        <p:txBody>
          <a:bodyPr wrap="none" rtlCol="0">
            <a:spAutoFit/>
          </a:bodyPr>
          <a:lstStyle/>
          <a:p>
            <a:pPr marL="285750" indent="-285750">
              <a:lnSpc>
                <a:spcPct val="100000"/>
              </a:lnSpc>
              <a:spcBef>
                <a:spcPts val="1400"/>
              </a:spcBef>
              <a:buFont typeface="Arial" panose="020B0604020202020204" pitchFamily="34" charset="0"/>
              <a:buChar char="•"/>
            </a:pPr>
            <a:r>
              <a:rPr lang="en-US" sz="2000" dirty="0">
                <a:solidFill>
                  <a:srgbClr val="0948CB"/>
                </a:solidFill>
                <a:latin typeface="Abadi" panose="020B0604020104020204" pitchFamily="34" charset="0"/>
              </a:rPr>
              <a:t>Result:</a:t>
            </a:r>
          </a:p>
        </p:txBody>
      </p:sp>
      <p:pic>
        <p:nvPicPr>
          <p:cNvPr id="6" name="Picture 5" descr="A screenshot of a computer&#10;&#10;Description automatically generated">
            <a:extLst>
              <a:ext uri="{FF2B5EF4-FFF2-40B4-BE49-F238E27FC236}">
                <a16:creationId xmlns:a16="http://schemas.microsoft.com/office/drawing/2014/main" id="{FEF07305-46CF-2D07-F9D1-64CF20D0768E}"/>
              </a:ext>
            </a:extLst>
          </p:cNvPr>
          <p:cNvPicPr>
            <a:picLocks noChangeAspect="1"/>
          </p:cNvPicPr>
          <p:nvPr/>
        </p:nvPicPr>
        <p:blipFill>
          <a:blip r:embed="rId3"/>
          <a:stretch>
            <a:fillRect/>
          </a:stretch>
        </p:blipFill>
        <p:spPr>
          <a:xfrm>
            <a:off x="835427" y="4149203"/>
            <a:ext cx="3558482" cy="2308939"/>
          </a:xfrm>
          <a:prstGeom prst="rect">
            <a:avLst/>
          </a:prstGeom>
          <a:ln>
            <a:solidFill>
              <a:schemeClr val="tx1"/>
            </a:solidFill>
          </a:ln>
        </p:spPr>
      </p:pic>
      <p:pic>
        <p:nvPicPr>
          <p:cNvPr id="8" name="Picture 7">
            <a:extLst>
              <a:ext uri="{FF2B5EF4-FFF2-40B4-BE49-F238E27FC236}">
                <a16:creationId xmlns:a16="http://schemas.microsoft.com/office/drawing/2014/main" id="{9E8BA825-8338-698B-15A2-4D696BE65F17}"/>
              </a:ext>
            </a:extLst>
          </p:cNvPr>
          <p:cNvPicPr>
            <a:picLocks noChangeAspect="1"/>
          </p:cNvPicPr>
          <p:nvPr/>
        </p:nvPicPr>
        <p:blipFill>
          <a:blip r:embed="rId4"/>
          <a:stretch>
            <a:fillRect/>
          </a:stretch>
        </p:blipFill>
        <p:spPr>
          <a:xfrm>
            <a:off x="799446" y="3300771"/>
            <a:ext cx="6791302" cy="267126"/>
          </a:xfrm>
          <a:prstGeom prst="rect">
            <a:avLst/>
          </a:prstGeom>
        </p:spPr>
      </p:pic>
      <p:pic>
        <p:nvPicPr>
          <p:cNvPr id="13" name="Picture 12">
            <a:extLst>
              <a:ext uri="{FF2B5EF4-FFF2-40B4-BE49-F238E27FC236}">
                <a16:creationId xmlns:a16="http://schemas.microsoft.com/office/drawing/2014/main" id="{DFEFD781-2D70-0B85-CD6B-E1C8EDAC96DC}"/>
              </a:ext>
            </a:extLst>
          </p:cNvPr>
          <p:cNvPicPr>
            <a:picLocks noChangeAspect="1"/>
          </p:cNvPicPr>
          <p:nvPr/>
        </p:nvPicPr>
        <p:blipFill>
          <a:blip r:embed="rId5"/>
          <a:stretch>
            <a:fillRect/>
          </a:stretch>
        </p:blipFill>
        <p:spPr>
          <a:xfrm>
            <a:off x="835427" y="3015485"/>
            <a:ext cx="6755321" cy="2455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3219" y="4885332"/>
            <a:ext cx="10972811" cy="1541880"/>
          </a:xfrm>
          <a:prstGeom prst="rect">
            <a:avLst/>
          </a:prstGeom>
        </p:spPr>
        <p:txBody>
          <a:bodyPr lIns="91440" tIns="45720" rIns="91440" bIns="45720" anchor="t">
            <a:normAutofit/>
          </a:bodyPr>
          <a:lstStyle/>
          <a:p>
            <a:pPr>
              <a:lnSpc>
                <a:spcPct val="100000"/>
              </a:lnSpc>
              <a:spcBef>
                <a:spcPts val="1400"/>
              </a:spcBef>
            </a:pPr>
            <a:r>
              <a:rPr lang="en-US" sz="2000" dirty="0">
                <a:solidFill>
                  <a:schemeClr val="tx1">
                    <a:lumMod val="75000"/>
                    <a:lumOff val="25000"/>
                  </a:schemeClr>
                </a:solidFill>
                <a:latin typeface="Abadi" panose="020B0604020104020204" pitchFamily="34" charset="0"/>
              </a:rPr>
              <a:t>Based on the </a:t>
            </a:r>
            <a:r>
              <a:rPr lang="en-US" sz="2000" dirty="0">
                <a:solidFill>
                  <a:srgbClr val="0948CB"/>
                </a:solidFill>
                <a:latin typeface="Abadi" panose="020B0604020104020204" pitchFamily="34" charset="0"/>
              </a:rPr>
              <a:t>map screenshot</a:t>
            </a:r>
            <a:r>
              <a:rPr lang="en-US" sz="2000" dirty="0">
                <a:solidFill>
                  <a:schemeClr val="tx1">
                    <a:lumMod val="75000"/>
                    <a:lumOff val="25000"/>
                  </a:schemeClr>
                </a:solidFill>
                <a:latin typeface="Abadi" panose="020B0604020104020204" pitchFamily="34" charset="0"/>
              </a:rPr>
              <a:t>, it's evident that the </a:t>
            </a:r>
            <a:r>
              <a:rPr lang="en-US" sz="2000" dirty="0">
                <a:solidFill>
                  <a:srgbClr val="0948CB"/>
                </a:solidFill>
                <a:latin typeface="Abadi" panose="020B0604020104020204" pitchFamily="34" charset="0"/>
              </a:rPr>
              <a:t>four launch sites </a:t>
            </a:r>
            <a:r>
              <a:rPr lang="en-US" sz="2000" dirty="0">
                <a:solidFill>
                  <a:schemeClr val="tx1">
                    <a:lumMod val="75000"/>
                    <a:lumOff val="25000"/>
                  </a:schemeClr>
                </a:solidFill>
                <a:latin typeface="Abadi" panose="020B0604020104020204" pitchFamily="34" charset="0"/>
              </a:rPr>
              <a:t>are:</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 Located </a:t>
            </a:r>
            <a:r>
              <a:rPr lang="en-US" sz="2000" dirty="0">
                <a:solidFill>
                  <a:srgbClr val="0948CB"/>
                </a:solidFill>
                <a:latin typeface="Abadi" panose="020B0604020104020204" pitchFamily="34" charset="0"/>
              </a:rPr>
              <a:t>near the Equator </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Positioned close to the </a:t>
            </a:r>
            <a:r>
              <a:rPr lang="en-US" sz="2000" dirty="0">
                <a:solidFill>
                  <a:srgbClr val="0948CB"/>
                </a:solidFill>
                <a:latin typeface="Abadi" panose="020B0604020104020204" pitchFamily="34" charset="0"/>
              </a:rPr>
              <a:t>coastline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grpSp>
        <p:nvGrpSpPr>
          <p:cNvPr id="7" name="Group 6">
            <a:extLst>
              <a:ext uri="{FF2B5EF4-FFF2-40B4-BE49-F238E27FC236}">
                <a16:creationId xmlns:a16="http://schemas.microsoft.com/office/drawing/2014/main" id="{0392AC5D-40E7-D9C9-86DB-79D5A8093718}"/>
              </a:ext>
            </a:extLst>
          </p:cNvPr>
          <p:cNvGrpSpPr/>
          <p:nvPr/>
        </p:nvGrpSpPr>
        <p:grpSpPr>
          <a:xfrm>
            <a:off x="1310535" y="1534532"/>
            <a:ext cx="9434552" cy="3090032"/>
            <a:chOff x="883126" y="1524907"/>
            <a:chExt cx="9434552" cy="3090032"/>
          </a:xfrm>
        </p:grpSpPr>
        <p:grpSp>
          <p:nvGrpSpPr>
            <p:cNvPr id="20" name="Group 19">
              <a:extLst>
                <a:ext uri="{FF2B5EF4-FFF2-40B4-BE49-F238E27FC236}">
                  <a16:creationId xmlns:a16="http://schemas.microsoft.com/office/drawing/2014/main" id="{FCF9741A-EF9A-8297-1555-2EB3DF7F4996}"/>
                </a:ext>
              </a:extLst>
            </p:cNvPr>
            <p:cNvGrpSpPr/>
            <p:nvPr/>
          </p:nvGrpSpPr>
          <p:grpSpPr>
            <a:xfrm>
              <a:off x="1874322" y="1524907"/>
              <a:ext cx="8443356" cy="2992582"/>
              <a:chOff x="1874322" y="1524907"/>
              <a:chExt cx="8443356" cy="2992582"/>
            </a:xfrm>
          </p:grpSpPr>
          <p:pic>
            <p:nvPicPr>
              <p:cNvPr id="18" name="Picture 17" descr="A map of the united states&#10;&#10;Description automatically generated">
                <a:extLst>
                  <a:ext uri="{FF2B5EF4-FFF2-40B4-BE49-F238E27FC236}">
                    <a16:creationId xmlns:a16="http://schemas.microsoft.com/office/drawing/2014/main" id="{50D35A6F-C10A-D1CC-C9D9-44D90F2860CF}"/>
                  </a:ext>
                </a:extLst>
              </p:cNvPr>
              <p:cNvPicPr>
                <a:picLocks noChangeAspect="1"/>
              </p:cNvPicPr>
              <p:nvPr/>
            </p:nvPicPr>
            <p:blipFill>
              <a:blip r:embed="rId3"/>
              <a:stretch>
                <a:fillRect/>
              </a:stretch>
            </p:blipFill>
            <p:spPr>
              <a:xfrm>
                <a:off x="1874322" y="2010683"/>
                <a:ext cx="8060253" cy="2098062"/>
              </a:xfrm>
              <a:prstGeom prst="rect">
                <a:avLst/>
              </a:prstGeom>
              <a:ln>
                <a:solidFill>
                  <a:schemeClr val="tx1"/>
                </a:solidFill>
              </a:ln>
            </p:spPr>
          </p:pic>
          <p:pic>
            <p:nvPicPr>
              <p:cNvPr id="12" name="Picture 11" descr="A map with a circular object&#10;&#10;Description automatically generated with medium confidence">
                <a:extLst>
                  <a:ext uri="{FF2B5EF4-FFF2-40B4-BE49-F238E27FC236}">
                    <a16:creationId xmlns:a16="http://schemas.microsoft.com/office/drawing/2014/main" id="{D4360798-1705-A3FB-23BA-26BFE7157273}"/>
                  </a:ext>
                </a:extLst>
              </p:cNvPr>
              <p:cNvPicPr>
                <a:picLocks noChangeAspect="1"/>
              </p:cNvPicPr>
              <p:nvPr/>
            </p:nvPicPr>
            <p:blipFill>
              <a:blip r:embed="rId4"/>
              <a:stretch>
                <a:fillRect/>
              </a:stretch>
            </p:blipFill>
            <p:spPr>
              <a:xfrm>
                <a:off x="2845322" y="1648172"/>
                <a:ext cx="1554780" cy="1619562"/>
              </a:xfrm>
              <a:prstGeom prst="rect">
                <a:avLst/>
              </a:prstGeom>
              <a:ln>
                <a:solidFill>
                  <a:schemeClr val="tx1"/>
                </a:solidFill>
              </a:ln>
            </p:spPr>
          </p:pic>
          <p:pic>
            <p:nvPicPr>
              <p:cNvPr id="16" name="Picture 15" descr="A map of a city&#10;&#10;Description automatically generated">
                <a:extLst>
                  <a:ext uri="{FF2B5EF4-FFF2-40B4-BE49-F238E27FC236}">
                    <a16:creationId xmlns:a16="http://schemas.microsoft.com/office/drawing/2014/main" id="{D9F1320E-1552-40B9-13F5-F60C4F6C915C}"/>
                  </a:ext>
                </a:extLst>
              </p:cNvPr>
              <p:cNvPicPr>
                <a:picLocks noChangeAspect="1"/>
              </p:cNvPicPr>
              <p:nvPr/>
            </p:nvPicPr>
            <p:blipFill>
              <a:blip r:embed="rId5"/>
              <a:stretch>
                <a:fillRect/>
              </a:stretch>
            </p:blipFill>
            <p:spPr>
              <a:xfrm>
                <a:off x="6632156" y="2873540"/>
                <a:ext cx="1715952" cy="1643949"/>
              </a:xfrm>
              <a:prstGeom prst="rect">
                <a:avLst/>
              </a:prstGeom>
              <a:ln>
                <a:solidFill>
                  <a:schemeClr val="tx1"/>
                </a:solidFill>
              </a:ln>
            </p:spPr>
          </p:pic>
          <p:pic>
            <p:nvPicPr>
              <p:cNvPr id="14" name="Picture 13" descr="A map with a circle around it&#10;&#10;Description automatically generated">
                <a:extLst>
                  <a:ext uri="{FF2B5EF4-FFF2-40B4-BE49-F238E27FC236}">
                    <a16:creationId xmlns:a16="http://schemas.microsoft.com/office/drawing/2014/main" id="{DAFACA69-2B01-411B-1293-B78F32EA0B2B}"/>
                  </a:ext>
                </a:extLst>
              </p:cNvPr>
              <p:cNvPicPr>
                <a:picLocks noChangeAspect="1"/>
              </p:cNvPicPr>
              <p:nvPr/>
            </p:nvPicPr>
            <p:blipFill>
              <a:blip r:embed="rId6"/>
              <a:stretch>
                <a:fillRect/>
              </a:stretch>
            </p:blipFill>
            <p:spPr>
              <a:xfrm>
                <a:off x="8762899" y="1524907"/>
                <a:ext cx="1554779" cy="1534806"/>
              </a:xfrm>
              <a:prstGeom prst="rect">
                <a:avLst/>
              </a:prstGeom>
              <a:ln>
                <a:solidFill>
                  <a:schemeClr val="tx1"/>
                </a:solidFill>
              </a:ln>
            </p:spPr>
          </p:pic>
        </p:grpSp>
        <p:pic>
          <p:nvPicPr>
            <p:cNvPr id="6" name="Picture 5" descr="A screenshot of a computer&#10;&#10;Description automatically generated">
              <a:extLst>
                <a:ext uri="{FF2B5EF4-FFF2-40B4-BE49-F238E27FC236}">
                  <a16:creationId xmlns:a16="http://schemas.microsoft.com/office/drawing/2014/main" id="{1824830B-7941-7FE8-F103-41F7D471AEDF}"/>
                </a:ext>
              </a:extLst>
            </p:cNvPr>
            <p:cNvPicPr>
              <a:picLocks noChangeAspect="1"/>
            </p:cNvPicPr>
            <p:nvPr/>
          </p:nvPicPr>
          <p:blipFill>
            <a:blip r:embed="rId7"/>
            <a:stretch>
              <a:fillRect/>
            </a:stretch>
          </p:blipFill>
          <p:spPr>
            <a:xfrm>
              <a:off x="883126" y="3387649"/>
              <a:ext cx="2445686" cy="1227290"/>
            </a:xfrm>
            <a:prstGeom prst="rect">
              <a:avLst/>
            </a:prstGeom>
            <a:ln w="9525">
              <a:solidFill>
                <a:schemeClr val="tx1"/>
              </a:solidFill>
            </a:ln>
          </p:spPr>
        </p:pic>
      </p:gr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11674"/>
            <a:ext cx="10515600" cy="1531988"/>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The launch site </a:t>
            </a:r>
            <a:r>
              <a:rPr lang="en-US" sz="2000" dirty="0">
                <a:solidFill>
                  <a:srgbClr val="0948CB"/>
                </a:solidFill>
                <a:latin typeface="Abadi" panose="020B0604020104020204" pitchFamily="34" charset="0"/>
              </a:rPr>
              <a:t>KSC LC-39A </a:t>
            </a:r>
            <a:r>
              <a:rPr lang="en-US" sz="2000" dirty="0">
                <a:solidFill>
                  <a:schemeClr val="tx1">
                    <a:lumMod val="75000"/>
                    <a:lumOff val="25000"/>
                  </a:schemeClr>
                </a:solidFill>
                <a:latin typeface="Abadi" panose="020B0604020104020204" pitchFamily="34" charset="0"/>
              </a:rPr>
              <a:t>maintains the </a:t>
            </a:r>
            <a:r>
              <a:rPr lang="en-US" sz="2000" dirty="0">
                <a:solidFill>
                  <a:srgbClr val="0948CB"/>
                </a:solidFill>
                <a:latin typeface="Abadi" panose="020B0604020104020204" pitchFamily="34" charset="0"/>
              </a:rPr>
              <a:t>highest success rate</a:t>
            </a:r>
            <a:r>
              <a:rPr lang="en-US" sz="2000" dirty="0">
                <a:solidFill>
                  <a:schemeClr val="tx1">
                    <a:lumMod val="75000"/>
                    <a:lumOff val="25000"/>
                  </a:schemeClr>
                </a:solidFill>
                <a:latin typeface="Abadi" panose="020B0604020104020204" pitchFamily="34" charset="0"/>
              </a:rPr>
              <a:t>, estimated at approximately </a:t>
            </a:r>
            <a:r>
              <a:rPr lang="en-US" sz="2000" dirty="0">
                <a:solidFill>
                  <a:srgbClr val="0948CB"/>
                </a:solidFill>
                <a:latin typeface="Abadi" panose="020B0604020104020204" pitchFamily="34" charset="0"/>
              </a:rPr>
              <a:t>80% for successful launches</a:t>
            </a:r>
            <a:r>
              <a:rPr lang="en-US" sz="2000" dirty="0">
                <a:solidFill>
                  <a:schemeClr val="tx1">
                    <a:lumMod val="75000"/>
                    <a:lumOff val="25000"/>
                  </a:schemeClr>
                </a:solidFill>
                <a:latin typeface="Abadi" panose="020B0604020104020204" pitchFamily="34" charset="0"/>
              </a:rPr>
              <a:t>, while </a:t>
            </a:r>
            <a:r>
              <a:rPr lang="en-US" sz="2000" dirty="0">
                <a:solidFill>
                  <a:srgbClr val="0948CB"/>
                </a:solidFill>
                <a:latin typeface="Abadi" panose="020B0604020104020204" pitchFamily="34" charset="0"/>
              </a:rPr>
              <a:t>other launch sites </a:t>
            </a:r>
            <a:r>
              <a:rPr lang="en-US" sz="2000" dirty="0">
                <a:solidFill>
                  <a:schemeClr val="tx1">
                    <a:lumMod val="75000"/>
                    <a:lumOff val="25000"/>
                  </a:schemeClr>
                </a:solidFill>
                <a:latin typeface="Abadi" panose="020B0604020104020204" pitchFamily="34" charset="0"/>
              </a:rPr>
              <a:t>have success rates of roughly </a:t>
            </a:r>
            <a:r>
              <a:rPr lang="en-US" sz="2000" dirty="0">
                <a:solidFill>
                  <a:srgbClr val="0948CB"/>
                </a:solidFill>
                <a:latin typeface="Abadi" panose="020B0604020104020204" pitchFamily="34" charset="0"/>
              </a:rPr>
              <a:t>less than 50%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for Each Site</a:t>
            </a:r>
          </a:p>
        </p:txBody>
      </p:sp>
      <p:grpSp>
        <p:nvGrpSpPr>
          <p:cNvPr id="2" name="Group 1">
            <a:extLst>
              <a:ext uri="{FF2B5EF4-FFF2-40B4-BE49-F238E27FC236}">
                <a16:creationId xmlns:a16="http://schemas.microsoft.com/office/drawing/2014/main" id="{074E7070-E05B-9AD0-F01C-080D3ED765A0}"/>
              </a:ext>
            </a:extLst>
          </p:cNvPr>
          <p:cNvGrpSpPr/>
          <p:nvPr/>
        </p:nvGrpSpPr>
        <p:grpSpPr>
          <a:xfrm>
            <a:off x="856393" y="1556308"/>
            <a:ext cx="10479214" cy="3531191"/>
            <a:chOff x="1210990" y="1488931"/>
            <a:chExt cx="10479214" cy="3531191"/>
          </a:xfrm>
        </p:grpSpPr>
        <p:grpSp>
          <p:nvGrpSpPr>
            <p:cNvPr id="25" name="Group 24">
              <a:extLst>
                <a:ext uri="{FF2B5EF4-FFF2-40B4-BE49-F238E27FC236}">
                  <a16:creationId xmlns:a16="http://schemas.microsoft.com/office/drawing/2014/main" id="{2C86888C-584B-90AB-1CAC-E767251EAB05}"/>
                </a:ext>
              </a:extLst>
            </p:cNvPr>
            <p:cNvGrpSpPr/>
            <p:nvPr/>
          </p:nvGrpSpPr>
          <p:grpSpPr>
            <a:xfrm>
              <a:off x="2173552" y="1488931"/>
              <a:ext cx="9516652" cy="3531191"/>
              <a:chOff x="2173551" y="1488930"/>
              <a:chExt cx="9516650" cy="3531193"/>
            </a:xfrm>
          </p:grpSpPr>
          <p:pic>
            <p:nvPicPr>
              <p:cNvPr id="4" name="Picture 3" descr="A map of the state of texas&#10;&#10;Description automatically generated">
                <a:extLst>
                  <a:ext uri="{FF2B5EF4-FFF2-40B4-BE49-F238E27FC236}">
                    <a16:creationId xmlns:a16="http://schemas.microsoft.com/office/drawing/2014/main" id="{CDB743F8-8A85-38EA-464A-A1C9FC6B59EB}"/>
                  </a:ext>
                </a:extLst>
              </p:cNvPr>
              <p:cNvPicPr>
                <a:picLocks noChangeAspect="1"/>
              </p:cNvPicPr>
              <p:nvPr/>
            </p:nvPicPr>
            <p:blipFill>
              <a:blip r:embed="rId3"/>
              <a:stretch>
                <a:fillRect/>
              </a:stretch>
            </p:blipFill>
            <p:spPr>
              <a:xfrm>
                <a:off x="3070615" y="2156035"/>
                <a:ext cx="6502398" cy="2006599"/>
              </a:xfrm>
              <a:prstGeom prst="rect">
                <a:avLst/>
              </a:prstGeom>
              <a:ln>
                <a:solidFill>
                  <a:schemeClr val="tx1"/>
                </a:solidFill>
              </a:ln>
            </p:spPr>
          </p:pic>
          <p:pic>
            <p:nvPicPr>
              <p:cNvPr id="7" name="Picture 6" descr="A map with points on it&#10;&#10;Description automatically generated">
                <a:extLst>
                  <a:ext uri="{FF2B5EF4-FFF2-40B4-BE49-F238E27FC236}">
                    <a16:creationId xmlns:a16="http://schemas.microsoft.com/office/drawing/2014/main" id="{9A09253C-9EEB-E4F7-A0AA-6D06E779FF8F}"/>
                  </a:ext>
                </a:extLst>
              </p:cNvPr>
              <p:cNvPicPr>
                <a:picLocks noChangeAspect="1"/>
              </p:cNvPicPr>
              <p:nvPr/>
            </p:nvPicPr>
            <p:blipFill>
              <a:blip r:embed="rId4"/>
              <a:stretch>
                <a:fillRect/>
              </a:stretch>
            </p:blipFill>
            <p:spPr>
              <a:xfrm>
                <a:off x="2173551" y="3279198"/>
                <a:ext cx="1889001" cy="1615798"/>
              </a:xfrm>
              <a:prstGeom prst="rect">
                <a:avLst/>
              </a:prstGeom>
              <a:ln>
                <a:solidFill>
                  <a:schemeClr val="tx1"/>
                </a:solidFill>
              </a:ln>
            </p:spPr>
          </p:pic>
          <p:pic>
            <p:nvPicPr>
              <p:cNvPr id="10" name="Picture 9" descr="A map with a group of pin points&#10;&#10;Description automatically generated">
                <a:extLst>
                  <a:ext uri="{FF2B5EF4-FFF2-40B4-BE49-F238E27FC236}">
                    <a16:creationId xmlns:a16="http://schemas.microsoft.com/office/drawing/2014/main" id="{B1C01943-A478-3115-6DE7-9ED9EC13AB74}"/>
                  </a:ext>
                </a:extLst>
              </p:cNvPr>
              <p:cNvPicPr>
                <a:picLocks noChangeAspect="1"/>
              </p:cNvPicPr>
              <p:nvPr/>
            </p:nvPicPr>
            <p:blipFill>
              <a:blip r:embed="rId5"/>
              <a:stretch>
                <a:fillRect/>
              </a:stretch>
            </p:blipFill>
            <p:spPr>
              <a:xfrm>
                <a:off x="6604229" y="3227324"/>
                <a:ext cx="1517650" cy="1549433"/>
              </a:xfrm>
              <a:prstGeom prst="rect">
                <a:avLst/>
              </a:prstGeom>
              <a:ln>
                <a:solidFill>
                  <a:schemeClr val="tx1"/>
                </a:solidFill>
              </a:ln>
            </p:spPr>
          </p:pic>
          <p:pic>
            <p:nvPicPr>
              <p:cNvPr id="12" name="Picture 11" descr="A map with a map and a map with a map and a map with a map and a map with a map and a map with a map and a map with a map and a map with&#10;&#10;Description automatically generated">
                <a:extLst>
                  <a:ext uri="{FF2B5EF4-FFF2-40B4-BE49-F238E27FC236}">
                    <a16:creationId xmlns:a16="http://schemas.microsoft.com/office/drawing/2014/main" id="{3EC9FE83-7088-7D02-5A82-F9221A3CD424}"/>
                  </a:ext>
                </a:extLst>
              </p:cNvPr>
              <p:cNvPicPr>
                <a:picLocks noChangeAspect="1"/>
              </p:cNvPicPr>
              <p:nvPr/>
            </p:nvPicPr>
            <p:blipFill>
              <a:blip r:embed="rId6"/>
              <a:stretch>
                <a:fillRect/>
              </a:stretch>
            </p:blipFill>
            <p:spPr>
              <a:xfrm>
                <a:off x="9394441" y="3236047"/>
                <a:ext cx="1511630" cy="1531989"/>
              </a:xfrm>
              <a:prstGeom prst="rect">
                <a:avLst/>
              </a:prstGeom>
              <a:ln>
                <a:solidFill>
                  <a:schemeClr val="tx1"/>
                </a:solidFill>
              </a:ln>
            </p:spPr>
          </p:pic>
          <p:pic>
            <p:nvPicPr>
              <p:cNvPr id="16" name="Picture 15" descr="A map with a location pin&#10;&#10;Description automatically generated">
                <a:extLst>
                  <a:ext uri="{FF2B5EF4-FFF2-40B4-BE49-F238E27FC236}">
                    <a16:creationId xmlns:a16="http://schemas.microsoft.com/office/drawing/2014/main" id="{F1F9EFAD-51B6-28B6-9EE2-01B856A16811}"/>
                  </a:ext>
                </a:extLst>
              </p:cNvPr>
              <p:cNvPicPr>
                <a:picLocks noChangeAspect="1"/>
              </p:cNvPicPr>
              <p:nvPr/>
            </p:nvPicPr>
            <p:blipFill>
              <a:blip r:embed="rId7"/>
              <a:stretch>
                <a:fillRect/>
              </a:stretch>
            </p:blipFill>
            <p:spPr>
              <a:xfrm>
                <a:off x="9169687" y="1610532"/>
                <a:ext cx="1450419" cy="1376668"/>
              </a:xfrm>
              <a:prstGeom prst="rect">
                <a:avLst/>
              </a:prstGeom>
              <a:ln>
                <a:solidFill>
                  <a:schemeClr val="tx1"/>
                </a:solidFill>
              </a:ln>
            </p:spPr>
          </p:pic>
          <p:sp>
            <p:nvSpPr>
              <p:cNvPr id="18" name="TextBox 17">
                <a:extLst>
                  <a:ext uri="{FF2B5EF4-FFF2-40B4-BE49-F238E27FC236}">
                    <a16:creationId xmlns:a16="http://schemas.microsoft.com/office/drawing/2014/main" id="{AFB28B41-8B07-DA9D-FB68-7B7DAA8CE774}"/>
                  </a:ext>
                </a:extLst>
              </p:cNvPr>
              <p:cNvSpPr txBox="1"/>
              <p:nvPr/>
            </p:nvSpPr>
            <p:spPr>
              <a:xfrm>
                <a:off x="9924839" y="1488930"/>
                <a:ext cx="1454884" cy="369332"/>
              </a:xfrm>
              <a:prstGeom prst="rect">
                <a:avLst/>
              </a:prstGeom>
              <a:solidFill>
                <a:schemeClr val="accent1">
                  <a:lumMod val="40000"/>
                  <a:lumOff val="60000"/>
                </a:schemeClr>
              </a:solidFill>
            </p:spPr>
            <p:txBody>
              <a:bodyPr wrap="none" rtlCol="0">
                <a:spAutoFit/>
              </a:bodyPr>
              <a:lstStyle/>
              <a:p>
                <a:r>
                  <a:rPr lang="en-US" dirty="0"/>
                  <a:t>CCAFS SLC-40</a:t>
                </a:r>
                <a:endParaRPr lang="en-SA" dirty="0"/>
              </a:p>
            </p:txBody>
          </p:sp>
          <p:sp>
            <p:nvSpPr>
              <p:cNvPr id="19" name="TextBox 18">
                <a:extLst>
                  <a:ext uri="{FF2B5EF4-FFF2-40B4-BE49-F238E27FC236}">
                    <a16:creationId xmlns:a16="http://schemas.microsoft.com/office/drawing/2014/main" id="{3736C559-4F90-0105-CB66-8A4524DF6281}"/>
                  </a:ext>
                </a:extLst>
              </p:cNvPr>
              <p:cNvSpPr txBox="1"/>
              <p:nvPr/>
            </p:nvSpPr>
            <p:spPr>
              <a:xfrm>
                <a:off x="10341114" y="3069613"/>
                <a:ext cx="1349087" cy="369332"/>
              </a:xfrm>
              <a:prstGeom prst="rect">
                <a:avLst/>
              </a:prstGeom>
              <a:solidFill>
                <a:schemeClr val="accent1">
                  <a:lumMod val="40000"/>
                  <a:lumOff val="60000"/>
                </a:schemeClr>
              </a:solidFill>
            </p:spPr>
            <p:txBody>
              <a:bodyPr wrap="none" rtlCol="0">
                <a:spAutoFit/>
              </a:bodyPr>
              <a:lstStyle/>
              <a:p>
                <a:r>
                  <a:rPr lang="en-US" dirty="0"/>
                  <a:t>CCAFS LC-40</a:t>
                </a:r>
                <a:endParaRPr lang="en-SA" dirty="0"/>
              </a:p>
            </p:txBody>
          </p:sp>
          <p:sp>
            <p:nvSpPr>
              <p:cNvPr id="20" name="TextBox 19">
                <a:extLst>
                  <a:ext uri="{FF2B5EF4-FFF2-40B4-BE49-F238E27FC236}">
                    <a16:creationId xmlns:a16="http://schemas.microsoft.com/office/drawing/2014/main" id="{00EBEEFA-6FD9-9107-9CDC-802D953A8D09}"/>
                  </a:ext>
                </a:extLst>
              </p:cNvPr>
              <p:cNvSpPr txBox="1"/>
              <p:nvPr/>
            </p:nvSpPr>
            <p:spPr>
              <a:xfrm>
                <a:off x="7369011" y="4592094"/>
                <a:ext cx="1241302" cy="369332"/>
              </a:xfrm>
              <a:prstGeom prst="rect">
                <a:avLst/>
              </a:prstGeom>
              <a:solidFill>
                <a:schemeClr val="accent1">
                  <a:lumMod val="40000"/>
                  <a:lumOff val="60000"/>
                </a:schemeClr>
              </a:solidFill>
            </p:spPr>
            <p:txBody>
              <a:bodyPr wrap="none" rtlCol="0">
                <a:spAutoFit/>
              </a:bodyPr>
              <a:lstStyle/>
              <a:p>
                <a:r>
                  <a:rPr lang="en-US" dirty="0"/>
                  <a:t>KSC LC-39A</a:t>
                </a:r>
                <a:endParaRPr lang="en-SA" dirty="0"/>
              </a:p>
            </p:txBody>
          </p:sp>
          <p:sp>
            <p:nvSpPr>
              <p:cNvPr id="21" name="TextBox 20">
                <a:extLst>
                  <a:ext uri="{FF2B5EF4-FFF2-40B4-BE49-F238E27FC236}">
                    <a16:creationId xmlns:a16="http://schemas.microsoft.com/office/drawing/2014/main" id="{1A67EA09-3884-63F1-B6FC-6221153F8325}"/>
                  </a:ext>
                </a:extLst>
              </p:cNvPr>
              <p:cNvSpPr txBox="1"/>
              <p:nvPr/>
            </p:nvSpPr>
            <p:spPr>
              <a:xfrm>
                <a:off x="3389387" y="4650791"/>
                <a:ext cx="1346331" cy="369332"/>
              </a:xfrm>
              <a:prstGeom prst="rect">
                <a:avLst/>
              </a:prstGeom>
              <a:solidFill>
                <a:schemeClr val="accent1">
                  <a:lumMod val="40000"/>
                  <a:lumOff val="60000"/>
                </a:schemeClr>
              </a:solidFill>
            </p:spPr>
            <p:txBody>
              <a:bodyPr wrap="none" rtlCol="0">
                <a:spAutoFit/>
              </a:bodyPr>
              <a:lstStyle/>
              <a:p>
                <a:r>
                  <a:rPr lang="en-US" dirty="0"/>
                  <a:t>VAFB SLC-4E</a:t>
                </a:r>
                <a:endParaRPr lang="en-SA" dirty="0"/>
              </a:p>
            </p:txBody>
          </p:sp>
        </p:grpSp>
        <p:pic>
          <p:nvPicPr>
            <p:cNvPr id="24" name="Picture 23" descr="A white text with black text&#10;&#10;Description automatically generated">
              <a:extLst>
                <a:ext uri="{FF2B5EF4-FFF2-40B4-BE49-F238E27FC236}">
                  <a16:creationId xmlns:a16="http://schemas.microsoft.com/office/drawing/2014/main" id="{C97E0BBF-8A65-57AC-B1BF-D7BDDBBF99E6}"/>
                </a:ext>
              </a:extLst>
            </p:cNvPr>
            <p:cNvPicPr>
              <a:picLocks noChangeAspect="1"/>
            </p:cNvPicPr>
            <p:nvPr/>
          </p:nvPicPr>
          <p:blipFill>
            <a:blip r:embed="rId8"/>
            <a:stretch>
              <a:fillRect/>
            </a:stretch>
          </p:blipFill>
          <p:spPr>
            <a:xfrm>
              <a:off x="1210990" y="1656638"/>
              <a:ext cx="1960198" cy="1493048"/>
            </a:xfrm>
            <a:prstGeom prst="rect">
              <a:avLst/>
            </a:prstGeom>
            <a:ln w="9525">
              <a:solidFill>
                <a:schemeClr val="tx1"/>
              </a:solidFill>
            </a:ln>
          </p:spPr>
        </p:pic>
      </p:gr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325990" cy="4314825"/>
          </a:xfrm>
          <a:prstGeom prst="rect">
            <a:avLst/>
          </a:prstGeom>
        </p:spPr>
        <p:txBody>
          <a:bodyPr lIns="91440" tIns="45720" rIns="91440" bIns="45720" anchor="t">
            <a:normAutofit/>
          </a:bodyPr>
          <a:lstStyle/>
          <a:p>
            <a:pPr algn="just">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endParaRPr lang="en-US" sz="20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US" sz="2000" dirty="0">
                <a:solidFill>
                  <a:srgbClr val="0B49CB"/>
                </a:solidFill>
                <a:latin typeface="Abadi" panose="020B0604020104020204" pitchFamily="34" charset="0"/>
              </a:rPr>
              <a:t>All launch sites </a:t>
            </a:r>
            <a:r>
              <a:rPr lang="en-US" sz="2000" dirty="0">
                <a:solidFill>
                  <a:schemeClr val="tx1">
                    <a:lumMod val="75000"/>
                    <a:lumOff val="25000"/>
                  </a:schemeClr>
                </a:solidFill>
                <a:latin typeface="Abadi" panose="020B0604020104020204" pitchFamily="34" charset="0"/>
              </a:rPr>
              <a:t>are situated at a </a:t>
            </a:r>
            <a:r>
              <a:rPr lang="en-US" sz="2000" dirty="0">
                <a:solidFill>
                  <a:srgbClr val="0B49CB"/>
                </a:solidFill>
                <a:latin typeface="Abadi" panose="020B0604020104020204" pitchFamily="34" charset="0"/>
              </a:rPr>
              <a:t>distance from nearby cities </a:t>
            </a:r>
            <a:r>
              <a:rPr lang="en-US" sz="2000" dirty="0">
                <a:solidFill>
                  <a:schemeClr val="tx1">
                    <a:lumMod val="75000"/>
                    <a:lumOff val="25000"/>
                  </a:schemeClr>
                </a:solidFill>
                <a:latin typeface="Abadi" panose="020B0604020104020204" pitchFamily="34" charset="0"/>
              </a:rPr>
              <a:t>but are conveniently located </a:t>
            </a:r>
            <a:r>
              <a:rPr lang="en-US" sz="2000" dirty="0">
                <a:solidFill>
                  <a:srgbClr val="0B49CB"/>
                </a:solidFill>
                <a:latin typeface="Abadi" panose="020B0604020104020204" pitchFamily="34" charset="0"/>
              </a:rPr>
              <a:t>near highways, railways, and airport</a:t>
            </a:r>
          </a:p>
          <a:p>
            <a:pPr algn="just">
              <a:lnSpc>
                <a:spcPct val="100000"/>
              </a:lnSpc>
              <a:spcBef>
                <a:spcPts val="1400"/>
              </a:spcBef>
            </a:pPr>
            <a:endParaRPr lang="en-US" sz="1600" dirty="0">
              <a:solidFill>
                <a:schemeClr val="tx1">
                  <a:lumMod val="75000"/>
                  <a:lumOff val="25000"/>
                </a:schemeClr>
              </a:solidFill>
              <a:latin typeface="Abadi" panose="020B0604020104020204" pitchFamily="34" charset="0"/>
            </a:endParaRPr>
          </a:p>
          <a:p>
            <a:pPr algn="just">
              <a:lnSpc>
                <a:spcPct val="100000"/>
              </a:lnSpc>
              <a:spcBef>
                <a:spcPts val="1400"/>
              </a:spcBef>
            </a:pPr>
            <a:r>
              <a:rPr lang="en-US" sz="2000" dirty="0">
                <a:solidFill>
                  <a:schemeClr val="tx1">
                    <a:lumMod val="75000"/>
                    <a:lumOff val="25000"/>
                  </a:schemeClr>
                </a:solidFill>
                <a:latin typeface="Abadi" panose="020B0604020104020204" pitchFamily="34" charset="0"/>
              </a:rPr>
              <a:t>The launch site </a:t>
            </a:r>
            <a:r>
              <a:rPr lang="en-US" sz="2000" dirty="0">
                <a:solidFill>
                  <a:srgbClr val="0B49CB"/>
                </a:solidFill>
                <a:latin typeface="Abadi" panose="020B0604020104020204" pitchFamily="34" charset="0"/>
              </a:rPr>
              <a:t>KSC LC-39A </a:t>
            </a:r>
            <a:r>
              <a:rPr lang="en-US" sz="2000" dirty="0">
                <a:solidFill>
                  <a:schemeClr val="tx1">
                    <a:lumMod val="75000"/>
                    <a:lumOff val="25000"/>
                  </a:schemeClr>
                </a:solidFill>
                <a:latin typeface="Abadi" panose="020B0604020104020204" pitchFamily="34" charset="0"/>
              </a:rPr>
              <a:t>is located </a:t>
            </a:r>
            <a:r>
              <a:rPr lang="en-US" sz="2000" dirty="0">
                <a:solidFill>
                  <a:srgbClr val="0B49CB"/>
                </a:solidFill>
                <a:latin typeface="Abadi" panose="020B0604020104020204" pitchFamily="34" charset="0"/>
              </a:rPr>
              <a:t>slightly farther away from the coast </a:t>
            </a:r>
            <a:r>
              <a:rPr lang="en-US" sz="2000" dirty="0">
                <a:solidFill>
                  <a:schemeClr val="tx1">
                    <a:lumMod val="75000"/>
                    <a:lumOff val="25000"/>
                  </a:schemeClr>
                </a:solidFill>
                <a:latin typeface="Abadi" panose="020B0604020104020204" pitchFamily="34" charset="0"/>
              </a:rPr>
              <a:t>compared to the </a:t>
            </a:r>
            <a:r>
              <a:rPr lang="en-US" sz="2000" dirty="0">
                <a:solidFill>
                  <a:srgbClr val="0B49CB"/>
                </a:solidFill>
                <a:latin typeface="Abadi" panose="020B0604020104020204" pitchFamily="34" charset="0"/>
              </a:rPr>
              <a:t>other launch sites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Distance Between a Launch Site to its Proximities </a:t>
            </a:r>
          </a:p>
        </p:txBody>
      </p:sp>
      <p:grpSp>
        <p:nvGrpSpPr>
          <p:cNvPr id="17" name="Group 16">
            <a:extLst>
              <a:ext uri="{FF2B5EF4-FFF2-40B4-BE49-F238E27FC236}">
                <a16:creationId xmlns:a16="http://schemas.microsoft.com/office/drawing/2014/main" id="{4C361413-AA81-488E-417B-3A245A685B55}"/>
              </a:ext>
            </a:extLst>
          </p:cNvPr>
          <p:cNvGrpSpPr/>
          <p:nvPr/>
        </p:nvGrpSpPr>
        <p:grpSpPr>
          <a:xfrm>
            <a:off x="6497053" y="1739059"/>
            <a:ext cx="5154349" cy="4806119"/>
            <a:chOff x="7084271" y="1739060"/>
            <a:chExt cx="4567131" cy="4487332"/>
          </a:xfrm>
        </p:grpSpPr>
        <p:pic>
          <p:nvPicPr>
            <p:cNvPr id="4" name="Picture 3" descr="A map of a road with lines and lines&#10;&#10;Description automatically generated with medium confidence">
              <a:extLst>
                <a:ext uri="{FF2B5EF4-FFF2-40B4-BE49-F238E27FC236}">
                  <a16:creationId xmlns:a16="http://schemas.microsoft.com/office/drawing/2014/main" id="{CEF14648-B53D-5018-A4A4-98DE31F146D9}"/>
                </a:ext>
              </a:extLst>
            </p:cNvPr>
            <p:cNvPicPr>
              <a:picLocks noChangeAspect="1"/>
            </p:cNvPicPr>
            <p:nvPr/>
          </p:nvPicPr>
          <p:blipFill>
            <a:blip r:embed="rId3"/>
            <a:stretch>
              <a:fillRect/>
            </a:stretch>
          </p:blipFill>
          <p:spPr>
            <a:xfrm>
              <a:off x="7410625" y="1982369"/>
              <a:ext cx="2622632" cy="2622632"/>
            </a:xfrm>
            <a:prstGeom prst="rect">
              <a:avLst/>
            </a:prstGeom>
            <a:ln>
              <a:solidFill>
                <a:schemeClr val="tx1"/>
              </a:solidFill>
            </a:ln>
          </p:spPr>
        </p:pic>
        <p:pic>
          <p:nvPicPr>
            <p:cNvPr id="12" name="Picture 11" descr="A map of a city&#10;&#10;Description automatically generated">
              <a:extLst>
                <a:ext uri="{FF2B5EF4-FFF2-40B4-BE49-F238E27FC236}">
                  <a16:creationId xmlns:a16="http://schemas.microsoft.com/office/drawing/2014/main" id="{B11DC65B-038F-DD90-2D6E-0229A0FFC345}"/>
                </a:ext>
              </a:extLst>
            </p:cNvPr>
            <p:cNvPicPr>
              <a:picLocks noChangeAspect="1"/>
            </p:cNvPicPr>
            <p:nvPr/>
          </p:nvPicPr>
          <p:blipFill>
            <a:blip r:embed="rId4"/>
            <a:stretch>
              <a:fillRect/>
            </a:stretch>
          </p:blipFill>
          <p:spPr>
            <a:xfrm>
              <a:off x="7628845" y="4101237"/>
              <a:ext cx="2061241" cy="2125155"/>
            </a:xfrm>
            <a:prstGeom prst="rect">
              <a:avLst/>
            </a:prstGeom>
            <a:ln>
              <a:solidFill>
                <a:schemeClr val="tx1"/>
              </a:solidFill>
            </a:ln>
          </p:spPr>
        </p:pic>
        <p:pic>
          <p:nvPicPr>
            <p:cNvPr id="14" name="Picture 13">
              <a:extLst>
                <a:ext uri="{FF2B5EF4-FFF2-40B4-BE49-F238E27FC236}">
                  <a16:creationId xmlns:a16="http://schemas.microsoft.com/office/drawing/2014/main" id="{12FE573A-4319-F2ED-E8AC-53C809137CAC}"/>
                </a:ext>
              </a:extLst>
            </p:cNvPr>
            <p:cNvPicPr>
              <a:picLocks noChangeAspect="1"/>
            </p:cNvPicPr>
            <p:nvPr/>
          </p:nvPicPr>
          <p:blipFill>
            <a:blip r:embed="rId5"/>
            <a:stretch>
              <a:fillRect/>
            </a:stretch>
          </p:blipFill>
          <p:spPr>
            <a:xfrm>
              <a:off x="7084271" y="1739060"/>
              <a:ext cx="1562100" cy="1747599"/>
            </a:xfrm>
            <a:prstGeom prst="rect">
              <a:avLst/>
            </a:prstGeom>
            <a:ln>
              <a:solidFill>
                <a:schemeClr val="tx1"/>
              </a:solidFill>
            </a:ln>
          </p:spPr>
        </p:pic>
        <p:pic>
          <p:nvPicPr>
            <p:cNvPr id="7" name="Picture 6" descr="A screenshot of a map&#10;&#10;Description automatically generated">
              <a:extLst>
                <a:ext uri="{FF2B5EF4-FFF2-40B4-BE49-F238E27FC236}">
                  <a16:creationId xmlns:a16="http://schemas.microsoft.com/office/drawing/2014/main" id="{13F3F915-1DEB-F8B9-0B79-A1E81A9E0FCB}"/>
                </a:ext>
              </a:extLst>
            </p:cNvPr>
            <p:cNvPicPr>
              <a:picLocks noChangeAspect="1"/>
            </p:cNvPicPr>
            <p:nvPr/>
          </p:nvPicPr>
          <p:blipFill>
            <a:blip r:embed="rId6"/>
            <a:stretch>
              <a:fillRect/>
            </a:stretch>
          </p:blipFill>
          <p:spPr>
            <a:xfrm>
              <a:off x="9153313" y="2244746"/>
              <a:ext cx="2498089" cy="2563257"/>
            </a:xfrm>
            <a:prstGeom prst="rect">
              <a:avLst/>
            </a:prstGeom>
            <a:ln>
              <a:solidFill>
                <a:schemeClr val="tx1"/>
              </a:solidFill>
            </a:ln>
          </p:spPr>
        </p:pic>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34160"/>
            <a:ext cx="10515600" cy="819088"/>
          </a:xfrm>
          <a:prstGeom prst="rect">
            <a:avLst/>
          </a:prstGeom>
        </p:spPr>
        <p:txBody>
          <a:bodyPr vert="horz" lIns="91440" tIns="45720" rIns="91440" bIns="45720" rtlCol="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a:t>
            </a:r>
            <a:r>
              <a:rPr lang="en-US" sz="2000" dirty="0">
                <a:solidFill>
                  <a:srgbClr val="0948CB"/>
                </a:solidFill>
                <a:latin typeface="Abadi" panose="020B0604020104020204" pitchFamily="34" charset="0"/>
              </a:rPr>
              <a:t>accuracy</a:t>
            </a:r>
            <a:r>
              <a:rPr lang="en-US" sz="2000" dirty="0">
                <a:solidFill>
                  <a:schemeClr val="accent3">
                    <a:lumMod val="25000"/>
                  </a:schemeClr>
                </a:solidFill>
                <a:latin typeface="Abadi" panose="020B0604020104020204" pitchFamily="34" charset="0"/>
              </a:rPr>
              <a:t> for </a:t>
            </a:r>
            <a:r>
              <a:rPr lang="en-US" sz="2000" dirty="0">
                <a:solidFill>
                  <a:srgbClr val="0948CB"/>
                </a:solidFill>
                <a:latin typeface="Abadi" panose="020B0604020104020204" pitchFamily="34" charset="0"/>
              </a:rPr>
              <a:t>all</a:t>
            </a:r>
            <a:r>
              <a:rPr lang="en-US" sz="2000" dirty="0">
                <a:solidFill>
                  <a:schemeClr val="accent3">
                    <a:lumMod val="25000"/>
                  </a:schemeClr>
                </a:solidFill>
                <a:latin typeface="Abadi" panose="020B0604020104020204" pitchFamily="34" charset="0"/>
              </a:rPr>
              <a:t> built classification </a:t>
            </a:r>
            <a:r>
              <a:rPr lang="en-US" sz="2000" dirty="0">
                <a:solidFill>
                  <a:srgbClr val="0948CB"/>
                </a:solidFill>
                <a:latin typeface="Abadi" panose="020B0604020104020204" pitchFamily="34" charset="0"/>
              </a:rPr>
              <a:t>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14" name="Picture 13" descr="A screenshot of a computer code&#10;&#10;Description automatically generated">
            <a:extLst>
              <a:ext uri="{FF2B5EF4-FFF2-40B4-BE49-F238E27FC236}">
                <a16:creationId xmlns:a16="http://schemas.microsoft.com/office/drawing/2014/main" id="{48DF8BD1-1B24-D828-BC5B-E6DA0359EB0D}"/>
              </a:ext>
            </a:extLst>
          </p:cNvPr>
          <p:cNvPicPr>
            <a:picLocks noChangeAspect="1"/>
          </p:cNvPicPr>
          <p:nvPr/>
        </p:nvPicPr>
        <p:blipFill>
          <a:blip r:embed="rId3"/>
          <a:stretch>
            <a:fillRect/>
          </a:stretch>
        </p:blipFill>
        <p:spPr>
          <a:xfrm>
            <a:off x="2785673" y="2742274"/>
            <a:ext cx="2647561" cy="819088"/>
          </a:xfrm>
          <a:prstGeom prst="rect">
            <a:avLst/>
          </a:prstGeom>
          <a:ln w="19050">
            <a:solidFill>
              <a:srgbClr val="0B49CB"/>
            </a:solidFill>
          </a:ln>
        </p:spPr>
      </p:pic>
      <p:pic>
        <p:nvPicPr>
          <p:cNvPr id="20" name="Picture 19" descr="A screenshot of a computer code&#10;&#10;Description automatically generated">
            <a:extLst>
              <a:ext uri="{FF2B5EF4-FFF2-40B4-BE49-F238E27FC236}">
                <a16:creationId xmlns:a16="http://schemas.microsoft.com/office/drawing/2014/main" id="{C69A749E-0856-0998-B698-9D695581527F}"/>
              </a:ext>
            </a:extLst>
          </p:cNvPr>
          <p:cNvPicPr>
            <a:picLocks noChangeAspect="1"/>
          </p:cNvPicPr>
          <p:nvPr/>
        </p:nvPicPr>
        <p:blipFill>
          <a:blip r:embed="rId4"/>
          <a:stretch>
            <a:fillRect/>
          </a:stretch>
        </p:blipFill>
        <p:spPr>
          <a:xfrm>
            <a:off x="6491150" y="2742274"/>
            <a:ext cx="2647561" cy="819088"/>
          </a:xfrm>
          <a:prstGeom prst="rect">
            <a:avLst/>
          </a:prstGeom>
          <a:ln w="19050">
            <a:solidFill>
              <a:srgbClr val="0B49CB"/>
            </a:solidFill>
          </a:ln>
        </p:spPr>
      </p:pic>
      <p:pic>
        <p:nvPicPr>
          <p:cNvPr id="33" name="Picture 32" descr="A close-up of a test&#10;&#10;Description automatically generated">
            <a:extLst>
              <a:ext uri="{FF2B5EF4-FFF2-40B4-BE49-F238E27FC236}">
                <a16:creationId xmlns:a16="http://schemas.microsoft.com/office/drawing/2014/main" id="{A0D42247-3C9F-2C3E-37C0-FD4A0DE32BAF}"/>
              </a:ext>
            </a:extLst>
          </p:cNvPr>
          <p:cNvPicPr>
            <a:picLocks noChangeAspect="1"/>
          </p:cNvPicPr>
          <p:nvPr/>
        </p:nvPicPr>
        <p:blipFill>
          <a:blip r:embed="rId5"/>
          <a:stretch>
            <a:fillRect/>
          </a:stretch>
        </p:blipFill>
        <p:spPr>
          <a:xfrm>
            <a:off x="2785673" y="4559620"/>
            <a:ext cx="2647561" cy="767654"/>
          </a:xfrm>
          <a:prstGeom prst="rect">
            <a:avLst/>
          </a:prstGeom>
          <a:ln w="19050">
            <a:solidFill>
              <a:srgbClr val="0B49CB"/>
            </a:solidFill>
          </a:ln>
        </p:spPr>
      </p:pic>
      <p:pic>
        <p:nvPicPr>
          <p:cNvPr id="35" name="Picture 34" descr="A close-up of a code&#10;&#10;Description automatically generated">
            <a:extLst>
              <a:ext uri="{FF2B5EF4-FFF2-40B4-BE49-F238E27FC236}">
                <a16:creationId xmlns:a16="http://schemas.microsoft.com/office/drawing/2014/main" id="{858AE104-057D-2B48-DFB1-61B7CFDCF0E0}"/>
              </a:ext>
            </a:extLst>
          </p:cNvPr>
          <p:cNvPicPr>
            <a:picLocks noChangeAspect="1"/>
          </p:cNvPicPr>
          <p:nvPr/>
        </p:nvPicPr>
        <p:blipFill>
          <a:blip r:embed="rId6"/>
          <a:stretch>
            <a:fillRect/>
          </a:stretch>
        </p:blipFill>
        <p:spPr>
          <a:xfrm>
            <a:off x="6470312" y="4628408"/>
            <a:ext cx="2647559" cy="698866"/>
          </a:xfrm>
          <a:prstGeom prst="rect">
            <a:avLst/>
          </a:prstGeom>
          <a:ln w="19050">
            <a:solidFill>
              <a:srgbClr val="0B49CB"/>
            </a:solidFill>
          </a:ln>
        </p:spPr>
      </p:pic>
      <p:sp>
        <p:nvSpPr>
          <p:cNvPr id="36" name="TextBox 35">
            <a:extLst>
              <a:ext uri="{FF2B5EF4-FFF2-40B4-BE49-F238E27FC236}">
                <a16:creationId xmlns:a16="http://schemas.microsoft.com/office/drawing/2014/main" id="{3841937F-1FCD-2424-7FAC-1FC1579937EA}"/>
              </a:ext>
            </a:extLst>
          </p:cNvPr>
          <p:cNvSpPr txBox="1"/>
          <p:nvPr/>
        </p:nvSpPr>
        <p:spPr>
          <a:xfrm>
            <a:off x="2913260" y="2128586"/>
            <a:ext cx="2392388" cy="400110"/>
          </a:xfrm>
          <a:prstGeom prst="rect">
            <a:avLst/>
          </a:prstGeom>
          <a:noFill/>
        </p:spPr>
        <p:txBody>
          <a:bodyPr wrap="square" rtlCol="0">
            <a:spAutoFit/>
          </a:bodyPr>
          <a:lstStyle/>
          <a:p>
            <a:pPr>
              <a:lnSpc>
                <a:spcPct val="100000"/>
              </a:lnSpc>
              <a:spcBef>
                <a:spcPts val="1400"/>
              </a:spcBef>
            </a:pPr>
            <a:r>
              <a:rPr lang="en-US" sz="2000" dirty="0">
                <a:solidFill>
                  <a:srgbClr val="0948CB"/>
                </a:solidFill>
                <a:latin typeface="Abadi" panose="020B0604020104020204" pitchFamily="34" charset="0"/>
              </a:rPr>
              <a:t>L</a:t>
            </a:r>
            <a:r>
              <a:rPr lang="en-US" sz="2000" i="0" u="none" strike="noStrike" dirty="0">
                <a:solidFill>
                  <a:srgbClr val="0948CB"/>
                </a:solidFill>
                <a:effectLst/>
                <a:latin typeface="Abadi" panose="020B0604020104020204" pitchFamily="34" charset="0"/>
              </a:rPr>
              <a:t>ogistic </a:t>
            </a:r>
            <a:r>
              <a:rPr lang="en-US" sz="2000" dirty="0">
                <a:solidFill>
                  <a:srgbClr val="0948CB"/>
                </a:solidFill>
                <a:latin typeface="Abadi" panose="020B0604020104020204" pitchFamily="34" charset="0"/>
              </a:rPr>
              <a:t>R</a:t>
            </a:r>
            <a:r>
              <a:rPr lang="en-US" sz="2000" i="0" u="none" strike="noStrike" dirty="0">
                <a:solidFill>
                  <a:srgbClr val="0948CB"/>
                </a:solidFill>
                <a:effectLst/>
                <a:latin typeface="Abadi" panose="020B0604020104020204" pitchFamily="34" charset="0"/>
              </a:rPr>
              <a:t>egression:</a:t>
            </a:r>
          </a:p>
        </p:txBody>
      </p:sp>
      <p:sp>
        <p:nvSpPr>
          <p:cNvPr id="38" name="TextBox 37">
            <a:extLst>
              <a:ext uri="{FF2B5EF4-FFF2-40B4-BE49-F238E27FC236}">
                <a16:creationId xmlns:a16="http://schemas.microsoft.com/office/drawing/2014/main" id="{61F8A370-8F66-D280-414F-ABA2024ED694}"/>
              </a:ext>
            </a:extLst>
          </p:cNvPr>
          <p:cNvSpPr txBox="1"/>
          <p:nvPr/>
        </p:nvSpPr>
        <p:spPr>
          <a:xfrm>
            <a:off x="6352383" y="2153193"/>
            <a:ext cx="2883418" cy="400110"/>
          </a:xfrm>
          <a:prstGeom prst="rect">
            <a:avLst/>
          </a:prstGeom>
          <a:noFill/>
        </p:spPr>
        <p:txBody>
          <a:bodyPr wrap="none" rtlCol="0">
            <a:spAutoFit/>
          </a:bodyPr>
          <a:lstStyle/>
          <a:p>
            <a:r>
              <a:rPr lang="en-US" sz="2000" dirty="0">
                <a:solidFill>
                  <a:srgbClr val="0948CB"/>
                </a:solidFill>
                <a:latin typeface="Abadi" panose="020B0604020104020204" pitchFamily="34" charset="0"/>
              </a:rPr>
              <a:t>S</a:t>
            </a:r>
            <a:r>
              <a:rPr lang="en-US" sz="2000" i="0" u="none" strike="noStrike" dirty="0">
                <a:solidFill>
                  <a:srgbClr val="0948CB"/>
                </a:solidFill>
                <a:effectLst/>
                <a:latin typeface="Abadi" panose="020B0604020104020204" pitchFamily="34" charset="0"/>
              </a:rPr>
              <a:t>upport </a:t>
            </a:r>
            <a:r>
              <a:rPr lang="en-US" sz="2000" dirty="0">
                <a:solidFill>
                  <a:srgbClr val="0948CB"/>
                </a:solidFill>
                <a:latin typeface="Abadi" panose="020B0604020104020204" pitchFamily="34" charset="0"/>
              </a:rPr>
              <a:t>V</a:t>
            </a:r>
            <a:r>
              <a:rPr lang="en-US" sz="2000" i="0" u="none" strike="noStrike" dirty="0">
                <a:solidFill>
                  <a:srgbClr val="0948CB"/>
                </a:solidFill>
                <a:effectLst/>
                <a:latin typeface="Abadi" panose="020B0604020104020204" pitchFamily="34" charset="0"/>
              </a:rPr>
              <a:t>ector </a:t>
            </a:r>
            <a:r>
              <a:rPr lang="en-US" sz="2000" dirty="0">
                <a:solidFill>
                  <a:srgbClr val="0948CB"/>
                </a:solidFill>
                <a:latin typeface="Abadi" panose="020B0604020104020204" pitchFamily="34" charset="0"/>
              </a:rPr>
              <a:t>M</a:t>
            </a:r>
            <a:r>
              <a:rPr lang="en-US" sz="2000" i="0" u="none" strike="noStrike" dirty="0">
                <a:solidFill>
                  <a:srgbClr val="0948CB"/>
                </a:solidFill>
                <a:effectLst/>
                <a:latin typeface="Abadi" panose="020B0604020104020204" pitchFamily="34" charset="0"/>
              </a:rPr>
              <a:t>achine:</a:t>
            </a:r>
          </a:p>
        </p:txBody>
      </p:sp>
      <p:sp>
        <p:nvSpPr>
          <p:cNvPr id="39" name="TextBox 38">
            <a:extLst>
              <a:ext uri="{FF2B5EF4-FFF2-40B4-BE49-F238E27FC236}">
                <a16:creationId xmlns:a16="http://schemas.microsoft.com/office/drawing/2014/main" id="{3168FC0C-CCBA-26B2-4AA5-4FB34DDC5576}"/>
              </a:ext>
            </a:extLst>
          </p:cNvPr>
          <p:cNvSpPr txBox="1"/>
          <p:nvPr/>
        </p:nvSpPr>
        <p:spPr>
          <a:xfrm>
            <a:off x="2731580" y="4007823"/>
            <a:ext cx="2758319" cy="400110"/>
          </a:xfrm>
          <a:prstGeom prst="rect">
            <a:avLst/>
          </a:prstGeom>
          <a:noFill/>
        </p:spPr>
        <p:txBody>
          <a:bodyPr wrap="none" rtlCol="0">
            <a:spAutoFit/>
          </a:bodyPr>
          <a:lstStyle/>
          <a:p>
            <a:r>
              <a:rPr lang="en-US" sz="2000" dirty="0">
                <a:solidFill>
                  <a:srgbClr val="0948CB"/>
                </a:solidFill>
                <a:latin typeface="Abadi" panose="020B0604020104020204" pitchFamily="34" charset="0"/>
              </a:rPr>
              <a:t>D</a:t>
            </a:r>
            <a:r>
              <a:rPr lang="en-US" sz="2000" i="0" u="none" strike="noStrike" dirty="0">
                <a:solidFill>
                  <a:srgbClr val="0948CB"/>
                </a:solidFill>
                <a:effectLst/>
                <a:latin typeface="Abadi" panose="020B0604020104020204" pitchFamily="34" charset="0"/>
              </a:rPr>
              <a:t>ecision </a:t>
            </a:r>
            <a:r>
              <a:rPr lang="en-US" sz="2000" dirty="0">
                <a:solidFill>
                  <a:srgbClr val="0948CB"/>
                </a:solidFill>
                <a:latin typeface="Abadi" panose="020B0604020104020204" pitchFamily="34" charset="0"/>
              </a:rPr>
              <a:t>T</a:t>
            </a:r>
            <a:r>
              <a:rPr lang="en-US" sz="2000" i="0" u="none" strike="noStrike" dirty="0">
                <a:solidFill>
                  <a:srgbClr val="0948CB"/>
                </a:solidFill>
                <a:effectLst/>
                <a:latin typeface="Abadi" panose="020B0604020104020204" pitchFamily="34" charset="0"/>
              </a:rPr>
              <a:t>ree </a:t>
            </a:r>
            <a:r>
              <a:rPr lang="en-US" sz="2000" dirty="0">
                <a:solidFill>
                  <a:srgbClr val="0948CB"/>
                </a:solidFill>
                <a:latin typeface="Abadi" panose="020B0604020104020204" pitchFamily="34" charset="0"/>
              </a:rPr>
              <a:t>C</a:t>
            </a:r>
            <a:r>
              <a:rPr lang="en-US" sz="2000" i="0" u="none" strike="noStrike" dirty="0">
                <a:solidFill>
                  <a:srgbClr val="0948CB"/>
                </a:solidFill>
                <a:effectLst/>
                <a:latin typeface="Abadi" panose="020B0604020104020204" pitchFamily="34" charset="0"/>
              </a:rPr>
              <a:t>lassifier:</a:t>
            </a:r>
          </a:p>
        </p:txBody>
      </p:sp>
      <p:sp>
        <p:nvSpPr>
          <p:cNvPr id="40" name="TextBox 39">
            <a:extLst>
              <a:ext uri="{FF2B5EF4-FFF2-40B4-BE49-F238E27FC236}">
                <a16:creationId xmlns:a16="http://schemas.microsoft.com/office/drawing/2014/main" id="{735085E8-1870-369F-98BA-CE5714C46A3C}"/>
              </a:ext>
            </a:extLst>
          </p:cNvPr>
          <p:cNvSpPr txBox="1"/>
          <p:nvPr/>
        </p:nvSpPr>
        <p:spPr>
          <a:xfrm>
            <a:off x="6550609" y="4007823"/>
            <a:ext cx="2528641" cy="400110"/>
          </a:xfrm>
          <a:prstGeom prst="rect">
            <a:avLst/>
          </a:prstGeom>
          <a:noFill/>
        </p:spPr>
        <p:txBody>
          <a:bodyPr wrap="none" rtlCol="0">
            <a:spAutoFit/>
          </a:bodyPr>
          <a:lstStyle/>
          <a:p>
            <a:r>
              <a:rPr lang="en-US" sz="2000" i="0" u="none" strike="noStrike" dirty="0">
                <a:solidFill>
                  <a:srgbClr val="0948CB"/>
                </a:solidFill>
                <a:effectLst/>
                <a:latin typeface="Abadi" panose="020B0604020104020204" pitchFamily="34" charset="0"/>
              </a:rPr>
              <a:t>K-Nearest </a:t>
            </a:r>
            <a:r>
              <a:rPr lang="en-US" sz="2000" dirty="0">
                <a:solidFill>
                  <a:srgbClr val="0948CB"/>
                </a:solidFill>
                <a:latin typeface="Abadi" panose="020B0604020104020204" pitchFamily="34" charset="0"/>
              </a:rPr>
              <a:t>N</a:t>
            </a:r>
            <a:r>
              <a:rPr lang="en-US" sz="2000" i="0" u="none" strike="noStrike" dirty="0">
                <a:solidFill>
                  <a:srgbClr val="0948CB"/>
                </a:solidFill>
                <a:effectLst/>
                <a:latin typeface="Abadi" panose="020B0604020104020204" pitchFamily="34" charset="0"/>
              </a:rPr>
              <a:t>eighbors </a:t>
            </a:r>
          </a:p>
        </p:txBody>
      </p:sp>
      <p:sp>
        <p:nvSpPr>
          <p:cNvPr id="41" name="TextBox 40">
            <a:extLst>
              <a:ext uri="{FF2B5EF4-FFF2-40B4-BE49-F238E27FC236}">
                <a16:creationId xmlns:a16="http://schemas.microsoft.com/office/drawing/2014/main" id="{06FE7BAA-5346-7ADF-DC13-EB96FB1F8FD9}"/>
              </a:ext>
            </a:extLst>
          </p:cNvPr>
          <p:cNvSpPr txBox="1"/>
          <p:nvPr/>
        </p:nvSpPr>
        <p:spPr>
          <a:xfrm>
            <a:off x="439431" y="5668732"/>
            <a:ext cx="10267556" cy="984885"/>
          </a:xfrm>
          <a:prstGeom prst="rect">
            <a:avLst/>
          </a:prstGeom>
          <a:noFill/>
        </p:spPr>
        <p:txBody>
          <a:bodyPr wrap="square" rtlCol="0">
            <a:spAutoFit/>
          </a:bodyPr>
          <a:lstStyle/>
          <a:p>
            <a:pPr marL="342900" indent="-342900" algn="just">
              <a:buFont typeface="Arial" panose="020B0604020202020204" pitchFamily="34" charset="0"/>
              <a:buChar char="•"/>
            </a:pPr>
            <a:r>
              <a:rPr lang="en-US" sz="2000" i="0" u="none" strike="noStrike" dirty="0">
                <a:solidFill>
                  <a:schemeClr val="tx1">
                    <a:lumMod val="75000"/>
                    <a:lumOff val="25000"/>
                  </a:schemeClr>
                </a:solidFill>
                <a:effectLst/>
                <a:latin typeface="Abadi" panose="020B0604020104020204" pitchFamily="34" charset="0"/>
              </a:rPr>
              <a:t>The </a:t>
            </a:r>
            <a:r>
              <a:rPr lang="en-US" sz="2000" i="0" u="none" strike="noStrike" dirty="0">
                <a:solidFill>
                  <a:srgbClr val="0B49CB"/>
                </a:solidFill>
                <a:effectLst/>
                <a:latin typeface="Abadi" panose="020B0604020104020204" pitchFamily="34" charset="0"/>
              </a:rPr>
              <a:t>logistic regression</a:t>
            </a:r>
            <a:r>
              <a:rPr lang="en-US" sz="2000" i="0" u="none" strike="noStrike" dirty="0">
                <a:solidFill>
                  <a:schemeClr val="tx1">
                    <a:lumMod val="75000"/>
                    <a:lumOff val="25000"/>
                  </a:schemeClr>
                </a:solidFill>
                <a:effectLst/>
                <a:latin typeface="Abadi" panose="020B0604020104020204" pitchFamily="34" charset="0"/>
              </a:rPr>
              <a:t>, </a:t>
            </a:r>
            <a:r>
              <a:rPr lang="en-US" sz="2000" i="0" u="none" strike="noStrike" dirty="0">
                <a:solidFill>
                  <a:srgbClr val="0B49CB"/>
                </a:solidFill>
                <a:effectLst/>
                <a:latin typeface="Abadi" panose="020B0604020104020204" pitchFamily="34" charset="0"/>
              </a:rPr>
              <a:t>support vector machine</a:t>
            </a:r>
            <a:r>
              <a:rPr lang="en-US" sz="2000" i="0" u="none" strike="noStrike" dirty="0">
                <a:solidFill>
                  <a:schemeClr val="tx1">
                    <a:lumMod val="75000"/>
                    <a:lumOff val="25000"/>
                  </a:schemeClr>
                </a:solidFill>
                <a:effectLst/>
                <a:latin typeface="Abadi" panose="020B0604020104020204" pitchFamily="34" charset="0"/>
              </a:rPr>
              <a:t>, </a:t>
            </a:r>
            <a:r>
              <a:rPr lang="en-US" sz="2000" i="0" u="none" strike="noStrike" dirty="0">
                <a:solidFill>
                  <a:srgbClr val="0B49CB"/>
                </a:solidFill>
                <a:effectLst/>
                <a:latin typeface="Abadi" panose="020B0604020104020204" pitchFamily="34" charset="0"/>
              </a:rPr>
              <a:t>decision tree classifier</a:t>
            </a:r>
            <a:r>
              <a:rPr lang="en-US" sz="2000" i="0" u="none" strike="noStrike" dirty="0">
                <a:solidFill>
                  <a:schemeClr val="tx1">
                    <a:lumMod val="75000"/>
                    <a:lumOff val="25000"/>
                  </a:schemeClr>
                </a:solidFill>
                <a:effectLst/>
                <a:latin typeface="Abadi" panose="020B0604020104020204" pitchFamily="34" charset="0"/>
              </a:rPr>
              <a:t>, and </a:t>
            </a:r>
            <a:r>
              <a:rPr lang="en-US" sz="2000" i="0" u="none" strike="noStrike" dirty="0">
                <a:solidFill>
                  <a:srgbClr val="0B49CB"/>
                </a:solidFill>
                <a:effectLst/>
                <a:latin typeface="Abadi" panose="020B0604020104020204" pitchFamily="34" charset="0"/>
              </a:rPr>
              <a:t>k-nearest neighbors</a:t>
            </a:r>
            <a:r>
              <a:rPr lang="en-US" sz="2000" i="0" u="none" strike="noStrike" dirty="0">
                <a:solidFill>
                  <a:schemeClr val="tx1">
                    <a:lumMod val="75000"/>
                    <a:lumOff val="25000"/>
                  </a:schemeClr>
                </a:solidFill>
                <a:effectLst/>
                <a:latin typeface="Abadi" panose="020B0604020104020204" pitchFamily="34" charset="0"/>
              </a:rPr>
              <a:t> models </a:t>
            </a:r>
            <a:r>
              <a:rPr lang="en-US" sz="2000" i="0" u="sng" strike="noStrike" dirty="0">
                <a:solidFill>
                  <a:srgbClr val="0B49CB"/>
                </a:solidFill>
                <a:effectLst/>
                <a:latin typeface="Abadi" panose="020B0604020104020204" pitchFamily="34" charset="0"/>
              </a:rPr>
              <a:t>all produce similar accuracy results</a:t>
            </a:r>
            <a:endParaRPr lang="en-US" sz="2000" i="0" u="none" strike="noStrike" dirty="0">
              <a:solidFill>
                <a:schemeClr val="tx1">
                  <a:lumMod val="75000"/>
                  <a:lumOff val="25000"/>
                </a:schemeClr>
              </a:solidFill>
              <a:effectLst/>
              <a:latin typeface="Abadi" panose="020B0604020104020204" pitchFamily="34" charset="0"/>
            </a:endParaRPr>
          </a:p>
          <a:p>
            <a:endParaRPr lang="en-SA" dirty="0"/>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86096"/>
            <a:ext cx="5573036" cy="4165570"/>
          </a:xfrm>
          <a:prstGeom prst="rect">
            <a:avLst/>
          </a:prstGeom>
        </p:spPr>
        <p:txBody>
          <a:bodyPr>
            <a:noAutofit/>
          </a:bodyPr>
          <a:lstStyle/>
          <a:p>
            <a:pPr algn="just"/>
            <a:r>
              <a:rPr lang="en-US" sz="2000" dirty="0">
                <a:solidFill>
                  <a:schemeClr val="tx1">
                    <a:lumMod val="75000"/>
                    <a:lumOff val="25000"/>
                  </a:schemeClr>
                </a:solidFill>
                <a:latin typeface="Abadi" panose="020B0604020104020204" pitchFamily="34" charset="0"/>
              </a:rPr>
              <a:t>The confusion matrix provides a summary of a </a:t>
            </a:r>
            <a:r>
              <a:rPr lang="en-US" sz="2000" dirty="0">
                <a:solidFill>
                  <a:srgbClr val="0948CB"/>
                </a:solidFill>
                <a:latin typeface="Abadi" panose="020B0604020104020204" pitchFamily="34" charset="0"/>
              </a:rPr>
              <a:t>classification algorithm's performance</a:t>
            </a:r>
          </a:p>
          <a:p>
            <a:pPr algn="just"/>
            <a:endParaRPr lang="en-US" sz="2000" dirty="0">
              <a:solidFill>
                <a:schemeClr val="tx1">
                  <a:lumMod val="75000"/>
                  <a:lumOff val="25000"/>
                </a:schemeClr>
              </a:solidFill>
              <a:latin typeface="Abadi" panose="020B0604020104020204" pitchFamily="34" charset="0"/>
            </a:endParaRPr>
          </a:p>
          <a:p>
            <a:pPr algn="just"/>
            <a:r>
              <a:rPr lang="en-US" sz="2000" dirty="0">
                <a:solidFill>
                  <a:schemeClr val="tx1">
                    <a:lumMod val="75000"/>
                    <a:lumOff val="25000"/>
                  </a:schemeClr>
                </a:solidFill>
                <a:latin typeface="Abadi" panose="020B0604020104020204" pitchFamily="34" charset="0"/>
              </a:rPr>
              <a:t>The confusion matrices for </a:t>
            </a:r>
            <a:r>
              <a:rPr lang="en-US" sz="2000" dirty="0">
                <a:solidFill>
                  <a:srgbClr val="0948CB"/>
                </a:solidFill>
                <a:latin typeface="Abadi" panose="020B0604020104020204" pitchFamily="34" charset="0"/>
              </a:rPr>
              <a:t>logistic regression</a:t>
            </a:r>
            <a:r>
              <a:rPr lang="en-US" sz="2000" dirty="0">
                <a:solidFill>
                  <a:schemeClr val="tx1">
                    <a:lumMod val="75000"/>
                    <a:lumOff val="25000"/>
                  </a:schemeClr>
                </a:solidFill>
                <a:latin typeface="Abadi" panose="020B0604020104020204" pitchFamily="34" charset="0"/>
              </a:rPr>
              <a:t>, </a:t>
            </a:r>
            <a:r>
              <a:rPr lang="en-US" sz="2000" dirty="0">
                <a:solidFill>
                  <a:srgbClr val="0948CB"/>
                </a:solidFill>
                <a:latin typeface="Abadi" panose="020B0604020104020204" pitchFamily="34" charset="0"/>
              </a:rPr>
              <a:t>support vector machine</a:t>
            </a:r>
            <a:r>
              <a:rPr lang="en-US" sz="2000" dirty="0">
                <a:solidFill>
                  <a:schemeClr val="tx1">
                    <a:lumMod val="75000"/>
                    <a:lumOff val="25000"/>
                  </a:schemeClr>
                </a:solidFill>
                <a:latin typeface="Abadi" panose="020B0604020104020204" pitchFamily="34" charset="0"/>
              </a:rPr>
              <a:t>, </a:t>
            </a:r>
            <a:r>
              <a:rPr lang="en-US" sz="2000" dirty="0">
                <a:solidFill>
                  <a:srgbClr val="0948CB"/>
                </a:solidFill>
                <a:latin typeface="Abadi" panose="020B0604020104020204" pitchFamily="34" charset="0"/>
              </a:rPr>
              <a:t>decision tree classifier</a:t>
            </a:r>
            <a:r>
              <a:rPr lang="en-US" sz="2000" dirty="0">
                <a:solidFill>
                  <a:schemeClr val="tx1">
                    <a:lumMod val="75000"/>
                    <a:lumOff val="25000"/>
                  </a:schemeClr>
                </a:solidFill>
                <a:latin typeface="Abadi" panose="020B0604020104020204" pitchFamily="34" charset="0"/>
              </a:rPr>
              <a:t>, and </a:t>
            </a:r>
            <a:r>
              <a:rPr lang="en-US" sz="2000" dirty="0">
                <a:solidFill>
                  <a:srgbClr val="0948CB"/>
                </a:solidFill>
                <a:latin typeface="Abadi" panose="020B0604020104020204" pitchFamily="34" charset="0"/>
              </a:rPr>
              <a:t>k-nearest neighbors </a:t>
            </a:r>
            <a:r>
              <a:rPr lang="en-US" sz="2000" dirty="0">
                <a:solidFill>
                  <a:schemeClr val="tx1">
                    <a:lumMod val="75000"/>
                    <a:lumOff val="25000"/>
                  </a:schemeClr>
                </a:solidFill>
                <a:latin typeface="Abadi" panose="020B0604020104020204" pitchFamily="34" charset="0"/>
              </a:rPr>
              <a:t>models were all identical having:</a:t>
            </a:r>
          </a:p>
          <a:p>
            <a:pPr algn="just"/>
            <a:r>
              <a:rPr lang="en-US" sz="2000" dirty="0">
                <a:solidFill>
                  <a:srgbClr val="0948CB"/>
                </a:solidFill>
                <a:latin typeface="Abadi" panose="020B0604020104020204" pitchFamily="34" charset="0"/>
              </a:rPr>
              <a:t>12</a:t>
            </a:r>
            <a:r>
              <a:rPr lang="en-US" sz="2000" dirty="0">
                <a:solidFill>
                  <a:schemeClr val="tx1">
                    <a:lumMod val="75000"/>
                    <a:lumOff val="25000"/>
                  </a:schemeClr>
                </a:solidFill>
                <a:latin typeface="Abadi" panose="020B0604020104020204" pitchFamily="34" charset="0"/>
              </a:rPr>
              <a:t> True Positive</a:t>
            </a:r>
          </a:p>
          <a:p>
            <a:pPr algn="just"/>
            <a:r>
              <a:rPr lang="en-US" sz="2000" dirty="0">
                <a:solidFill>
                  <a:srgbClr val="0948CB"/>
                </a:solidFill>
                <a:latin typeface="Abadi" panose="020B0604020104020204" pitchFamily="34" charset="0"/>
              </a:rPr>
              <a:t>3</a:t>
            </a:r>
            <a:r>
              <a:rPr lang="en-US" sz="2000" dirty="0">
                <a:solidFill>
                  <a:schemeClr val="tx1">
                    <a:lumMod val="75000"/>
                    <a:lumOff val="25000"/>
                  </a:schemeClr>
                </a:solidFill>
                <a:latin typeface="Abadi" panose="020B0604020104020204" pitchFamily="34" charset="0"/>
              </a:rPr>
              <a:t> True Negative</a:t>
            </a:r>
          </a:p>
          <a:p>
            <a:pPr algn="just"/>
            <a:r>
              <a:rPr lang="en-US" sz="2000" dirty="0">
                <a:solidFill>
                  <a:srgbClr val="0948CB"/>
                </a:solidFill>
                <a:latin typeface="Abadi" panose="020B0604020104020204" pitchFamily="34" charset="0"/>
              </a:rPr>
              <a:t>3</a:t>
            </a:r>
            <a:r>
              <a:rPr lang="en-US" sz="2000" dirty="0">
                <a:solidFill>
                  <a:schemeClr val="tx1">
                    <a:lumMod val="75000"/>
                    <a:lumOff val="25000"/>
                  </a:schemeClr>
                </a:solidFill>
                <a:latin typeface="Abadi" panose="020B0604020104020204" pitchFamily="34" charset="0"/>
              </a:rPr>
              <a:t> False Positive </a:t>
            </a:r>
          </a:p>
          <a:p>
            <a:pPr algn="just"/>
            <a:r>
              <a:rPr lang="en-US" sz="2000" dirty="0">
                <a:solidFill>
                  <a:srgbClr val="0948CB"/>
                </a:solidFill>
                <a:latin typeface="Abadi" panose="020B0604020104020204" pitchFamily="34" charset="0"/>
              </a:rPr>
              <a:t>0</a:t>
            </a:r>
            <a:r>
              <a:rPr lang="en-US" sz="2000" dirty="0">
                <a:solidFill>
                  <a:schemeClr val="tx1">
                    <a:lumMod val="75000"/>
                    <a:lumOff val="25000"/>
                  </a:schemeClr>
                </a:solidFill>
                <a:latin typeface="Abadi" panose="020B0604020104020204" pitchFamily="34" charset="0"/>
              </a:rPr>
              <a:t>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descr="A graph of different colored squares&#10;&#10;Description automatically generated">
            <a:extLst>
              <a:ext uri="{FF2B5EF4-FFF2-40B4-BE49-F238E27FC236}">
                <a16:creationId xmlns:a16="http://schemas.microsoft.com/office/drawing/2014/main" id="{457414C6-58AB-6A79-A805-B3328A422E8A}"/>
              </a:ext>
            </a:extLst>
          </p:cNvPr>
          <p:cNvPicPr>
            <a:picLocks noChangeAspect="1"/>
          </p:cNvPicPr>
          <p:nvPr/>
        </p:nvPicPr>
        <p:blipFill>
          <a:blip r:embed="rId3"/>
          <a:stretch>
            <a:fillRect/>
          </a:stretch>
        </p:blipFill>
        <p:spPr>
          <a:xfrm>
            <a:off x="6581172" y="1886096"/>
            <a:ext cx="4876800" cy="3961330"/>
          </a:xfrm>
          <a:prstGeom prst="rect">
            <a:avLst/>
          </a:prstGeom>
          <a:ln w="19050">
            <a:solidFill>
              <a:srgbClr val="0B49CB"/>
            </a:solidFill>
          </a:ln>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5194" y="3051660"/>
            <a:ext cx="4726520" cy="3039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solidFill>
                  <a:srgbClr val="0948CB"/>
                </a:solidFill>
                <a:latin typeface="Abadi" panose="020B0604020104020204" pitchFamily="34" charset="0"/>
              </a:rPr>
              <a:t>Gather</a:t>
            </a:r>
            <a:r>
              <a:rPr lang="en-US" sz="2000" dirty="0">
                <a:solidFill>
                  <a:schemeClr val="tx1">
                    <a:lumMod val="75000"/>
                    <a:lumOff val="25000"/>
                  </a:schemeClr>
                </a:solidFill>
                <a:latin typeface="Abadi" panose="020B0604020104020204" pitchFamily="34" charset="0"/>
              </a:rPr>
              <a:t> information about Space X</a:t>
            </a:r>
          </a:p>
          <a:p>
            <a:pPr marL="457200" indent="-457200" algn="just">
              <a:buFont typeface="+mj-lt"/>
              <a:buAutoNum type="arabicPeriod"/>
            </a:pPr>
            <a:r>
              <a:rPr lang="en-US" sz="2000" dirty="0">
                <a:solidFill>
                  <a:srgbClr val="0948CB"/>
                </a:solidFill>
                <a:latin typeface="Abadi" panose="020B0604020104020204" pitchFamily="34" charset="0"/>
              </a:rPr>
              <a:t>Determine</a:t>
            </a:r>
            <a:r>
              <a:rPr lang="en-US" sz="2000" dirty="0">
                <a:solidFill>
                  <a:schemeClr val="tx1">
                    <a:lumMod val="75000"/>
                    <a:lumOff val="25000"/>
                  </a:schemeClr>
                </a:solidFill>
                <a:latin typeface="Abadi" panose="020B0604020104020204" pitchFamily="34" charset="0"/>
              </a:rPr>
              <a:t> the pricing for each launch</a:t>
            </a:r>
          </a:p>
          <a:p>
            <a:pPr marL="457200" indent="-457200" algn="just">
              <a:buFont typeface="+mj-lt"/>
              <a:buAutoNum type="arabicPeriod"/>
            </a:pPr>
            <a:r>
              <a:rPr lang="en-US" sz="2000" dirty="0">
                <a:solidFill>
                  <a:srgbClr val="0948CB"/>
                </a:solidFill>
                <a:latin typeface="Abadi" panose="020B0604020104020204" pitchFamily="34" charset="0"/>
              </a:rPr>
              <a:t>Create</a:t>
            </a:r>
            <a:r>
              <a:rPr lang="en-US" sz="2000" dirty="0">
                <a:solidFill>
                  <a:schemeClr val="tx1">
                    <a:lumMod val="75000"/>
                    <a:lumOff val="25000"/>
                  </a:schemeClr>
                </a:solidFill>
                <a:latin typeface="Abadi" panose="020B0604020104020204" pitchFamily="34" charset="0"/>
              </a:rPr>
              <a:t> dashboards to visually present key insights</a:t>
            </a:r>
          </a:p>
          <a:p>
            <a:pPr marL="457200" indent="-457200" algn="just">
              <a:buFont typeface="+mj-lt"/>
              <a:buAutoNum type="arabicPeriod"/>
            </a:pPr>
            <a:r>
              <a:rPr lang="en-US" sz="2000" dirty="0">
                <a:solidFill>
                  <a:srgbClr val="0948CB"/>
                </a:solidFill>
                <a:latin typeface="Abadi" panose="020B0604020104020204" pitchFamily="34" charset="0"/>
              </a:rPr>
              <a:t>Train</a:t>
            </a:r>
            <a:r>
              <a:rPr lang="en-US" sz="2000" dirty="0">
                <a:solidFill>
                  <a:schemeClr val="tx1">
                    <a:lumMod val="75000"/>
                    <a:lumOff val="25000"/>
                  </a:schemeClr>
                </a:solidFill>
                <a:latin typeface="Abadi" panose="020B0604020104020204" pitchFamily="34" charset="0"/>
              </a:rPr>
              <a:t> a machine learning model to predict whether Space X will reuse the first stage</a:t>
            </a:r>
          </a:p>
        </p:txBody>
      </p:sp>
      <p:sp>
        <p:nvSpPr>
          <p:cNvPr id="18" name="TextBox 17">
            <a:extLst>
              <a:ext uri="{FF2B5EF4-FFF2-40B4-BE49-F238E27FC236}">
                <a16:creationId xmlns:a16="http://schemas.microsoft.com/office/drawing/2014/main" id="{9A71B196-FCA0-5EA8-B1B6-9AA9FAC56607}"/>
              </a:ext>
            </a:extLst>
          </p:cNvPr>
          <p:cNvSpPr txBox="1"/>
          <p:nvPr/>
        </p:nvSpPr>
        <p:spPr>
          <a:xfrm>
            <a:off x="866210" y="1758998"/>
            <a:ext cx="6165961" cy="1292662"/>
          </a:xfrm>
          <a:prstGeom prst="rect">
            <a:avLst/>
          </a:prstGeom>
          <a:noFill/>
        </p:spPr>
        <p:txBody>
          <a:bodyPr wrap="square" rtlCol="0">
            <a:spAutoFit/>
          </a:bodyPr>
          <a:lstStyle/>
          <a:p>
            <a:pPr algn="just"/>
            <a:r>
              <a:rPr lang="en-US" sz="2000" dirty="0">
                <a:solidFill>
                  <a:schemeClr val="tx1">
                    <a:lumMod val="75000"/>
                    <a:lumOff val="25000"/>
                  </a:schemeClr>
                </a:solidFill>
                <a:latin typeface="Abadi" panose="020B0604020104020204" pitchFamily="34" charset="0"/>
              </a:rPr>
              <a:t>In its quest to challenge Space X, the </a:t>
            </a:r>
            <a:r>
              <a:rPr lang="en-US" sz="2000" dirty="0">
                <a:solidFill>
                  <a:srgbClr val="0948CB"/>
                </a:solidFill>
                <a:latin typeface="Abadi" panose="020B0604020104020204" pitchFamily="34" charset="0"/>
              </a:rPr>
              <a:t>new rocket company</a:t>
            </a:r>
            <a:r>
              <a:rPr lang="en-US" sz="2000" dirty="0">
                <a:solidFill>
                  <a:schemeClr val="tx1">
                    <a:lumMod val="75000"/>
                    <a:lumOff val="25000"/>
                  </a:schemeClr>
                </a:solidFill>
                <a:latin typeface="Abadi" panose="020B0604020104020204" pitchFamily="34" charset="0"/>
              </a:rPr>
              <a:t>, </a:t>
            </a:r>
            <a:r>
              <a:rPr lang="en-US" sz="2000" dirty="0">
                <a:solidFill>
                  <a:srgbClr val="0948CB"/>
                </a:solidFill>
                <a:latin typeface="Abadi" panose="020B0604020104020204" pitchFamily="34" charset="0"/>
              </a:rPr>
              <a:t>Space Y</a:t>
            </a:r>
            <a:r>
              <a:rPr lang="en-US" sz="2000" dirty="0">
                <a:solidFill>
                  <a:schemeClr val="tx1">
                    <a:lumMod val="75000"/>
                    <a:lumOff val="25000"/>
                  </a:schemeClr>
                </a:solidFill>
                <a:latin typeface="Abadi" panose="020B0604020104020204" pitchFamily="34" charset="0"/>
              </a:rPr>
              <a:t>, tasked its data science team with the following objectives:</a:t>
            </a:r>
          </a:p>
          <a:p>
            <a:endParaRPr lang="en-SA" dirty="0"/>
          </a:p>
        </p:txBody>
      </p:sp>
      <p:sp>
        <p:nvSpPr>
          <p:cNvPr id="23" name="Delay 22">
            <a:extLst>
              <a:ext uri="{FF2B5EF4-FFF2-40B4-BE49-F238E27FC236}">
                <a16:creationId xmlns:a16="http://schemas.microsoft.com/office/drawing/2014/main" id="{F36049A8-5EED-FDA3-290D-B68CCA910122}"/>
              </a:ext>
            </a:extLst>
          </p:cNvPr>
          <p:cNvSpPr/>
          <p:nvPr/>
        </p:nvSpPr>
        <p:spPr>
          <a:xfrm flipH="1">
            <a:off x="7249886" y="1524000"/>
            <a:ext cx="4116920" cy="4501573"/>
          </a:xfrm>
          <a:prstGeom prst="flowChartDelay">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A982DD34-D878-2E4A-FCE2-52377201DD40}"/>
              </a:ext>
            </a:extLst>
          </p:cNvPr>
          <p:cNvSpPr txBox="1"/>
          <p:nvPr/>
        </p:nvSpPr>
        <p:spPr>
          <a:xfrm>
            <a:off x="770011" y="1647323"/>
            <a:ext cx="10687961" cy="4378250"/>
          </a:xfrm>
          <a:prstGeom prst="rect">
            <a:avLst/>
          </a:prstGeom>
          <a:noFill/>
        </p:spPr>
        <p:txBody>
          <a:bodyPr wrap="square" rtlCol="0">
            <a:spAutoFit/>
          </a:bodyPr>
          <a:lstStyle/>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The </a:t>
            </a:r>
            <a:r>
              <a:rPr lang="en-US" sz="2000" dirty="0">
                <a:solidFill>
                  <a:srgbClr val="0948CB"/>
                </a:solidFill>
                <a:latin typeface="Abadi" panose="020B0604020104020204" pitchFamily="34" charset="0"/>
              </a:rPr>
              <a:t>launch success rate </a:t>
            </a:r>
            <a:r>
              <a:rPr lang="en-US" sz="2000" dirty="0">
                <a:solidFill>
                  <a:schemeClr val="tx1">
                    <a:lumMod val="75000"/>
                    <a:lumOff val="25000"/>
                  </a:schemeClr>
                </a:solidFill>
                <a:latin typeface="Abadi" panose="020B0604020104020204" pitchFamily="34" charset="0"/>
              </a:rPr>
              <a:t>has been progressively </a:t>
            </a:r>
            <a:r>
              <a:rPr lang="en-US" sz="2000" dirty="0">
                <a:solidFill>
                  <a:srgbClr val="0948CB"/>
                </a:solidFill>
                <a:latin typeface="Abadi" panose="020B0604020104020204" pitchFamily="34" charset="0"/>
              </a:rPr>
              <a:t>improving over the years</a:t>
            </a:r>
          </a:p>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Factors to consider when selecting a </a:t>
            </a:r>
            <a:r>
              <a:rPr lang="en-US" sz="2000" dirty="0">
                <a:solidFill>
                  <a:srgbClr val="0948CB"/>
                </a:solidFill>
                <a:latin typeface="Abadi" panose="020B0604020104020204" pitchFamily="34" charset="0"/>
              </a:rPr>
              <a:t>launch site</a:t>
            </a:r>
            <a:r>
              <a:rPr lang="en-US" sz="2000" dirty="0">
                <a:solidFill>
                  <a:schemeClr val="tx1">
                    <a:lumMod val="75000"/>
                    <a:lumOff val="25000"/>
                  </a:schemeClr>
                </a:solidFill>
                <a:latin typeface="Abadi" panose="020B0604020104020204" pitchFamily="34" charset="0"/>
              </a:rPr>
              <a:t> include its </a:t>
            </a:r>
            <a:r>
              <a:rPr lang="en-US" sz="2000" dirty="0">
                <a:solidFill>
                  <a:srgbClr val="0948CB"/>
                </a:solidFill>
                <a:latin typeface="Abadi" panose="020B0604020104020204" pitchFamily="34" charset="0"/>
              </a:rPr>
              <a:t>proximity to the Equator </a:t>
            </a:r>
            <a:r>
              <a:rPr lang="en-US" sz="2000" dirty="0">
                <a:solidFill>
                  <a:schemeClr val="tx1">
                    <a:lumMod val="75000"/>
                    <a:lumOff val="25000"/>
                  </a:schemeClr>
                </a:solidFill>
                <a:latin typeface="Abadi" panose="020B0604020104020204" pitchFamily="34" charset="0"/>
              </a:rPr>
              <a:t>and its location </a:t>
            </a:r>
            <a:r>
              <a:rPr lang="en-US" sz="2000" dirty="0">
                <a:solidFill>
                  <a:srgbClr val="0948CB"/>
                </a:solidFill>
                <a:latin typeface="Abadi" panose="020B0604020104020204" pitchFamily="34" charset="0"/>
              </a:rPr>
              <a:t>near the coastline</a:t>
            </a:r>
          </a:p>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The </a:t>
            </a:r>
            <a:r>
              <a:rPr lang="en-US" sz="2000" dirty="0">
                <a:solidFill>
                  <a:srgbClr val="0948CB"/>
                </a:solidFill>
                <a:latin typeface="Abadi" panose="020B0604020104020204" pitchFamily="34" charset="0"/>
              </a:rPr>
              <a:t>KSC LC-39A </a:t>
            </a:r>
            <a:r>
              <a:rPr lang="en-US" sz="2000" dirty="0">
                <a:solidFill>
                  <a:schemeClr val="tx1">
                    <a:lumMod val="75000"/>
                    <a:lumOff val="25000"/>
                  </a:schemeClr>
                </a:solidFill>
                <a:latin typeface="Abadi" panose="020B0604020104020204" pitchFamily="34" charset="0"/>
              </a:rPr>
              <a:t>is </a:t>
            </a:r>
            <a:r>
              <a:rPr lang="en-US" sz="2000" dirty="0">
                <a:solidFill>
                  <a:srgbClr val="0948CB"/>
                </a:solidFill>
                <a:latin typeface="Abadi" panose="020B0604020104020204" pitchFamily="34" charset="0"/>
              </a:rPr>
              <a:t>the optimal launch site</a:t>
            </a:r>
            <a:r>
              <a:rPr lang="en-US" sz="2000" dirty="0">
                <a:solidFill>
                  <a:schemeClr val="tx1">
                    <a:lumMod val="75000"/>
                    <a:lumOff val="25000"/>
                  </a:schemeClr>
                </a:solidFill>
                <a:latin typeface="Abadi" panose="020B0604020104020204" pitchFamily="34" charset="0"/>
              </a:rPr>
              <a:t>, boasting the highest success rate of approximately </a:t>
            </a:r>
            <a:r>
              <a:rPr lang="en-US" sz="2000" dirty="0">
                <a:solidFill>
                  <a:srgbClr val="0948CB"/>
                </a:solidFill>
                <a:latin typeface="Abadi" panose="020B0604020104020204" pitchFamily="34" charset="0"/>
              </a:rPr>
              <a:t>80% for successful launches </a:t>
            </a:r>
            <a:r>
              <a:rPr lang="en-US" sz="2000" dirty="0">
                <a:solidFill>
                  <a:schemeClr val="tx1">
                    <a:lumMod val="75000"/>
                    <a:lumOff val="25000"/>
                  </a:schemeClr>
                </a:solidFill>
                <a:latin typeface="Abadi" panose="020B0604020104020204" pitchFamily="34" charset="0"/>
              </a:rPr>
              <a:t>across </a:t>
            </a:r>
            <a:r>
              <a:rPr lang="en-US" sz="2000" dirty="0">
                <a:solidFill>
                  <a:srgbClr val="0948CB"/>
                </a:solidFill>
                <a:latin typeface="Abadi" panose="020B0604020104020204" pitchFamily="34" charset="0"/>
              </a:rPr>
              <a:t>payloads of various masses</a:t>
            </a:r>
            <a:endParaRPr lang="en-SA" sz="2000" dirty="0">
              <a:solidFill>
                <a:srgbClr val="0948CB"/>
              </a:solidFill>
              <a:latin typeface="Abadi" panose="020B0604020104020204" pitchFamily="34" charset="0"/>
            </a:endParaRPr>
          </a:p>
          <a:p>
            <a:pPr marL="457200" indent="-457200" algn="just">
              <a:lnSpc>
                <a:spcPct val="150000"/>
              </a:lnSpc>
              <a:buFont typeface="+mj-lt"/>
              <a:buAutoNum type="arabicPeriod"/>
            </a:pPr>
            <a:r>
              <a:rPr lang="en-US" sz="2000" dirty="0">
                <a:solidFill>
                  <a:schemeClr val="tx1">
                    <a:lumMod val="75000"/>
                    <a:lumOff val="25000"/>
                  </a:schemeClr>
                </a:solidFill>
                <a:latin typeface="Abadi" panose="020B0604020104020204" pitchFamily="34" charset="0"/>
              </a:rPr>
              <a:t>The selection of the most suitable orbit depends on the payload mass. For payloads weighing over 8000 kg, it is recommended to consider the ISS, PO, and VLEO orbits. Conversely, for payloads under 8000 kg, it is advisable to use the LEO, GTO, and SSO orbits</a:t>
            </a:r>
            <a:endParaRPr lang="en-US" sz="2000" dirty="0">
              <a:solidFill>
                <a:schemeClr val="tx1">
                  <a:lumMod val="75000"/>
                  <a:lumOff val="25000"/>
                </a:schemeClr>
              </a:solidFill>
              <a:highlight>
                <a:srgbClr val="212121"/>
              </a:highlight>
              <a:latin typeface="Abadi" panose="020B0604020104020204" pitchFamily="34" charset="0"/>
            </a:endParaRPr>
          </a:p>
          <a:p>
            <a:pPr marL="457200" indent="-457200" algn="just">
              <a:lnSpc>
                <a:spcPct val="150000"/>
              </a:lnSpc>
              <a:spcBef>
                <a:spcPts val="1400"/>
              </a:spcBef>
              <a:buFont typeface="+mj-lt"/>
              <a:buAutoNum type="arabicPeriod"/>
            </a:pPr>
            <a:r>
              <a:rPr lang="en-US" sz="2000" dirty="0">
                <a:solidFill>
                  <a:schemeClr val="tx1">
                    <a:lumMod val="75000"/>
                    <a:lumOff val="25000"/>
                  </a:schemeClr>
                </a:solidFill>
                <a:latin typeface="Abadi" panose="020B0604020104020204" pitchFamily="34" charset="0"/>
              </a:rPr>
              <a:t>The four machine learning models exhibited similar performance</a:t>
            </a:r>
            <a:endParaRPr lang="en-SA" sz="2000" dirty="0">
              <a:solidFill>
                <a:schemeClr val="tx1">
                  <a:lumMod val="75000"/>
                  <a:lumOff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580808"/>
            <a:ext cx="10687961" cy="45706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2000" dirty="0">
                <a:solidFill>
                  <a:schemeClr val="accent3">
                    <a:lumMod val="25000"/>
                  </a:schemeClr>
                </a:solidFill>
                <a:latin typeface="Abadi"/>
              </a:rPr>
              <a:t>Data collection - </a:t>
            </a:r>
            <a:r>
              <a:rPr lang="en-US" sz="2000" b="0" i="0" u="none" strike="noStrike" dirty="0">
                <a:solidFill>
                  <a:srgbClr val="0948CB"/>
                </a:solidFill>
                <a:effectLst/>
                <a:latin typeface="Abadi" panose="020B0604020104020204" pitchFamily="34" charset="0"/>
              </a:rPr>
              <a:t>SpaceX API</a:t>
            </a:r>
          </a:p>
          <a:p>
            <a:pPr lvl="1">
              <a:lnSpc>
                <a:spcPct val="120000"/>
              </a:lnSpc>
              <a:spcBef>
                <a:spcPts val="1400"/>
              </a:spcBef>
            </a:pPr>
            <a:r>
              <a:rPr lang="en-US" sz="2000" dirty="0">
                <a:solidFill>
                  <a:schemeClr val="accent3">
                    <a:lumMod val="25000"/>
                  </a:schemeClr>
                </a:solidFill>
                <a:latin typeface="Abadi"/>
              </a:rPr>
              <a:t>Data collection - </a:t>
            </a:r>
            <a:r>
              <a:rPr lang="en-US" sz="2000" dirty="0">
                <a:solidFill>
                  <a:srgbClr val="0948CB"/>
                </a:solidFill>
                <a:latin typeface="Abadi"/>
              </a:rPr>
              <a:t>Web scraping</a:t>
            </a:r>
            <a:endParaRPr lang="en-US" sz="2000" dirty="0">
              <a:solidFill>
                <a:schemeClr val="tx1">
                  <a:lumMod val="75000"/>
                  <a:lumOff val="25000"/>
                </a:schemeClr>
              </a:solidFill>
              <a:latin typeface="Abadi"/>
            </a:endParaRPr>
          </a:p>
          <a:p>
            <a:pPr>
              <a:lnSpc>
                <a:spcPct val="120000"/>
              </a:lnSpc>
              <a:spcBef>
                <a:spcPts val="1400"/>
              </a:spcBef>
            </a:pPr>
            <a:r>
              <a:rPr lang="en-US" sz="2000" dirty="0">
                <a:solidFill>
                  <a:schemeClr val="accent3">
                    <a:lumMod val="25000"/>
                  </a:schemeClr>
                </a:solidFill>
                <a:latin typeface="Abadi"/>
              </a:rPr>
              <a:t>Perform exploratory data analysis (EDA) using </a:t>
            </a:r>
            <a:r>
              <a:rPr lang="en-US" sz="2000" dirty="0">
                <a:solidFill>
                  <a:srgbClr val="0948CB"/>
                </a:solidFill>
                <a:latin typeface="Abadi"/>
              </a:rPr>
              <a:t>visualization</a:t>
            </a:r>
            <a:r>
              <a:rPr lang="en-US" sz="2000" dirty="0">
                <a:solidFill>
                  <a:schemeClr val="accent3">
                    <a:lumMod val="25000"/>
                  </a:schemeClr>
                </a:solidFill>
                <a:latin typeface="Abadi"/>
              </a:rPr>
              <a:t> and </a:t>
            </a:r>
            <a:r>
              <a:rPr lang="en-US" sz="2000" dirty="0">
                <a:solidFill>
                  <a:srgbClr val="0948CB"/>
                </a:solidFill>
                <a:latin typeface="Abadi"/>
              </a:rPr>
              <a:t>SQL</a:t>
            </a:r>
          </a:p>
          <a:p>
            <a:pPr>
              <a:lnSpc>
                <a:spcPct val="120000"/>
              </a:lnSpc>
              <a:spcBef>
                <a:spcPts val="1400"/>
              </a:spcBef>
            </a:pPr>
            <a:r>
              <a:rPr lang="en-US" sz="2000" dirty="0">
                <a:solidFill>
                  <a:schemeClr val="accent3">
                    <a:lumMod val="25000"/>
                  </a:schemeClr>
                </a:solidFill>
                <a:latin typeface="Abadi"/>
              </a:rPr>
              <a:t>Perform interactive visual analytics using </a:t>
            </a:r>
            <a:r>
              <a:rPr lang="en-US" sz="2000" dirty="0">
                <a:solidFill>
                  <a:srgbClr val="0948CB"/>
                </a:solidFill>
                <a:latin typeface="Abadi"/>
              </a:rPr>
              <a:t>Folium</a:t>
            </a:r>
            <a:r>
              <a:rPr lang="en-US" sz="2000" dirty="0">
                <a:solidFill>
                  <a:schemeClr val="accent3">
                    <a:lumMod val="25000"/>
                  </a:schemeClr>
                </a:solidFill>
                <a:latin typeface="Abadi"/>
              </a:rPr>
              <a:t> and </a:t>
            </a:r>
            <a:r>
              <a:rPr lang="en-US" sz="2000" dirty="0" err="1">
                <a:solidFill>
                  <a:srgbClr val="0948CB"/>
                </a:solidFill>
                <a:latin typeface="Abadi"/>
              </a:rPr>
              <a:t>Plotly</a:t>
            </a:r>
            <a:r>
              <a:rPr lang="en-US" sz="2000" dirty="0">
                <a:solidFill>
                  <a:srgbClr val="0948CB"/>
                </a:solidFill>
                <a:latin typeface="Abadi"/>
              </a:rPr>
              <a:t> Dash</a:t>
            </a:r>
          </a:p>
          <a:p>
            <a:pPr>
              <a:lnSpc>
                <a:spcPct val="120000"/>
              </a:lnSpc>
              <a:spcBef>
                <a:spcPts val="1400"/>
              </a:spcBef>
            </a:pPr>
            <a:r>
              <a:rPr lang="en-US" sz="2000" dirty="0">
                <a:solidFill>
                  <a:schemeClr val="accent3">
                    <a:lumMod val="25000"/>
                  </a:schemeClr>
                </a:solidFill>
                <a:latin typeface="Abadi"/>
              </a:rPr>
              <a:t>Perform </a:t>
            </a:r>
            <a:r>
              <a:rPr lang="en-US" sz="2000" dirty="0">
                <a:solidFill>
                  <a:srgbClr val="0948CB"/>
                </a:solidFill>
                <a:latin typeface="Abadi"/>
              </a:rPr>
              <a:t>predictive analysis </a:t>
            </a:r>
            <a:r>
              <a:rPr lang="en-US" sz="2000" dirty="0">
                <a:solidFill>
                  <a:schemeClr val="accent3">
                    <a:lumMod val="25000"/>
                  </a:schemeClr>
                </a:solidFill>
                <a:latin typeface="Abadi"/>
              </a:rPr>
              <a:t>using classification models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804"/>
            <a:lum/>
          </a:blip>
          <a:srcRect/>
          <a:stretch>
            <a:fillRect/>
          </a:stretch>
        </a:blipFill>
        <a:effectLst/>
      </p:bgPr>
    </p:bg>
    <p:spTree>
      <p:nvGrpSpPr>
        <p:cNvPr id="1" name=""/>
        <p:cNvGrpSpPr/>
        <p:nvPr/>
      </p:nvGrpSpPr>
      <p:grpSpPr>
        <a:xfrm>
          <a:off x="0" y="0"/>
          <a:ext cx="0" cy="0"/>
          <a:chOff x="0" y="0"/>
          <a:chExt cx="0" cy="0"/>
        </a:xfrm>
      </p:grpSpPr>
      <p:pic>
        <p:nvPicPr>
          <p:cNvPr id="11" name="Picture 10" descr="A group of rockets&#10;&#10;Description automatically generated">
            <a:extLst>
              <a:ext uri="{FF2B5EF4-FFF2-40B4-BE49-F238E27FC236}">
                <a16:creationId xmlns:a16="http://schemas.microsoft.com/office/drawing/2014/main" id="{F660B52F-88D5-45D0-0321-A23EE25B4253}"/>
              </a:ext>
            </a:extLst>
          </p:cNvPr>
          <p:cNvPicPr>
            <a:picLocks noChangeAspect="1"/>
          </p:cNvPicPr>
          <p:nvPr/>
        </p:nvPicPr>
        <p:blipFill>
          <a:blip r:embed="rId3">
            <a:alphaModFix amt="17000"/>
          </a:blip>
          <a:stretch>
            <a:fillRect/>
          </a:stretch>
        </p:blipFill>
        <p:spPr>
          <a:xfrm>
            <a:off x="307368" y="1588841"/>
            <a:ext cx="11440885" cy="4909457"/>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2637518"/>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data sets were collected by:</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lvl="1" algn="just">
              <a:lnSpc>
                <a:spcPct val="120000"/>
              </a:lnSpc>
              <a:spcBef>
                <a:spcPts val="1400"/>
              </a:spcBef>
            </a:pPr>
            <a:r>
              <a:rPr lang="en-US" sz="2000" dirty="0">
                <a:solidFill>
                  <a:srgbClr val="0948CB"/>
                </a:solidFill>
                <a:latin typeface="Abadi"/>
              </a:rPr>
              <a:t>Collecting the data with an API </a:t>
            </a:r>
            <a:r>
              <a:rPr lang="en-US" sz="2000" dirty="0">
                <a:solidFill>
                  <a:schemeClr val="tx1">
                    <a:lumMod val="75000"/>
                    <a:lumOff val="25000"/>
                  </a:schemeClr>
                </a:solidFill>
                <a:latin typeface="Abadi"/>
              </a:rPr>
              <a:t>from the </a:t>
            </a:r>
            <a:r>
              <a:rPr lang="en-US" sz="2000" b="0" i="0" u="none" strike="noStrike" dirty="0">
                <a:solidFill>
                  <a:schemeClr val="tx1">
                    <a:lumMod val="75000"/>
                    <a:lumOff val="25000"/>
                  </a:schemeClr>
                </a:solidFill>
                <a:effectLst/>
                <a:latin typeface="Abadi" panose="020B0604020104020204" pitchFamily="34" charset="0"/>
              </a:rPr>
              <a:t>SpaceX REST API, providing details about launches, including information about the rocket used, payload delivered, launch specifications, landing specifications, and landing outcome</a:t>
            </a:r>
          </a:p>
          <a:p>
            <a:pPr lvl="1" algn="just">
              <a:lnSpc>
                <a:spcPct val="120000"/>
              </a:lnSpc>
              <a:spcBef>
                <a:spcPts val="1400"/>
              </a:spcBef>
            </a:pPr>
            <a:endParaRPr lang="en-US" sz="2000" dirty="0">
              <a:solidFill>
                <a:schemeClr val="tx1">
                  <a:lumMod val="75000"/>
                  <a:lumOff val="25000"/>
                </a:schemeClr>
              </a:solidFill>
              <a:latin typeface="Abadi"/>
            </a:endParaRPr>
          </a:p>
          <a:p>
            <a:pPr lvl="1" algn="just">
              <a:lnSpc>
                <a:spcPct val="120000"/>
              </a:lnSpc>
              <a:spcBef>
                <a:spcPts val="1400"/>
              </a:spcBef>
            </a:pPr>
            <a:r>
              <a:rPr lang="en-US" sz="2000" dirty="0">
                <a:solidFill>
                  <a:srgbClr val="0948CB"/>
                </a:solidFill>
                <a:latin typeface="Abadi"/>
              </a:rPr>
              <a:t>Collecting the data with Web scraping</a:t>
            </a:r>
            <a:r>
              <a:rPr lang="en-US" sz="2000" dirty="0">
                <a:solidFill>
                  <a:schemeClr val="bg2">
                    <a:lumMod val="50000"/>
                  </a:schemeClr>
                </a:solidFill>
                <a:latin typeface="Abadi"/>
              </a:rPr>
              <a:t> </a:t>
            </a:r>
            <a:r>
              <a:rPr lang="en-US" sz="2000" dirty="0">
                <a:solidFill>
                  <a:schemeClr val="tx1">
                    <a:lumMod val="75000"/>
                    <a:lumOff val="25000"/>
                  </a:schemeClr>
                </a:solidFill>
                <a:latin typeface="Abadi"/>
              </a:rPr>
              <a:t>using Beautiful Soup to extract HTML tables to get Falcon 9 launch records</a:t>
            </a: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73126"/>
            <a:ext cx="4808166" cy="4645197"/>
          </a:xfrm>
          <a:prstGeom prst="rect">
            <a:avLst/>
          </a:prstGeom>
        </p:spPr>
        <p:txBody>
          <a:bodyPr vert="horz" lIns="91440" tIns="45720" rIns="91440" bIns="45720" rtlCol="0" anchor="t">
            <a:noAutofit/>
          </a:bodyPr>
          <a:lstStyle/>
          <a:p>
            <a:pPr fontAlgn="base"/>
            <a:r>
              <a:rPr lang="en-US" sz="2000" i="0" u="none" strike="noStrike" dirty="0">
                <a:solidFill>
                  <a:schemeClr val="tx1">
                    <a:lumMod val="75000"/>
                    <a:lumOff val="25000"/>
                  </a:schemeClr>
                </a:solidFill>
                <a:effectLst/>
                <a:latin typeface="Abadi" panose="020B0604020104020204" pitchFamily="34" charset="0"/>
              </a:rPr>
              <a:t>Request and parse the SpaceX launch data using the </a:t>
            </a:r>
            <a:r>
              <a:rPr lang="en-US" sz="2000" i="0" u="none" strike="noStrike" dirty="0">
                <a:solidFill>
                  <a:srgbClr val="0948CB"/>
                </a:solidFill>
                <a:effectLst/>
                <a:latin typeface="Abadi" panose="020B0604020104020204" pitchFamily="34" charset="0"/>
              </a:rPr>
              <a:t>GET</a:t>
            </a:r>
            <a:r>
              <a:rPr lang="en-US" sz="2000" i="0" u="none" strike="noStrike" dirty="0">
                <a:solidFill>
                  <a:schemeClr val="tx1">
                    <a:lumMod val="75000"/>
                    <a:lumOff val="25000"/>
                  </a:schemeClr>
                </a:solidFill>
                <a:effectLst/>
                <a:latin typeface="Abadi" panose="020B0604020104020204" pitchFamily="34" charset="0"/>
              </a:rPr>
              <a:t> request</a:t>
            </a:r>
          </a:p>
          <a:p>
            <a:pPr>
              <a:lnSpc>
                <a:spcPct val="100000"/>
              </a:lnSpc>
              <a:spcBef>
                <a:spcPts val="1400"/>
              </a:spcBef>
            </a:pPr>
            <a:r>
              <a:rPr lang="en-US" sz="2000" dirty="0">
                <a:solidFill>
                  <a:schemeClr val="tx1">
                    <a:lumMod val="75000"/>
                    <a:lumOff val="25000"/>
                  </a:schemeClr>
                </a:solidFill>
                <a:latin typeface="Abadi" panose="020B0604020104020204" pitchFamily="34" charset="0"/>
              </a:rPr>
              <a:t>D</a:t>
            </a:r>
            <a:r>
              <a:rPr lang="en-US" sz="2000" i="0" u="none" strike="noStrike" dirty="0">
                <a:solidFill>
                  <a:schemeClr val="tx1">
                    <a:lumMod val="75000"/>
                    <a:lumOff val="25000"/>
                  </a:schemeClr>
                </a:solidFill>
                <a:effectLst/>
                <a:latin typeface="Abadi" panose="020B0604020104020204" pitchFamily="34" charset="0"/>
              </a:rPr>
              <a:t>ecode the response content as a </a:t>
            </a:r>
            <a:r>
              <a:rPr lang="en-US" sz="2000" i="0" u="none" strike="noStrike" dirty="0" err="1">
                <a:solidFill>
                  <a:srgbClr val="0948CB"/>
                </a:solidFill>
                <a:effectLst/>
                <a:latin typeface="Abadi" panose="020B0604020104020204" pitchFamily="34" charset="0"/>
              </a:rPr>
              <a:t>Json</a:t>
            </a:r>
            <a:r>
              <a:rPr lang="en-US" sz="2000" i="0" u="none" strike="noStrike" dirty="0">
                <a:solidFill>
                  <a:schemeClr val="tx1">
                    <a:lumMod val="75000"/>
                    <a:lumOff val="25000"/>
                  </a:schemeClr>
                </a:solidFill>
                <a:effectLst/>
                <a:latin typeface="Abadi" panose="020B0604020104020204" pitchFamily="34" charset="0"/>
              </a:rPr>
              <a:t> and turn it into a Pandas </a:t>
            </a:r>
            <a:r>
              <a:rPr lang="en-US" sz="2000" i="0" u="none" strike="noStrike" dirty="0" err="1">
                <a:solidFill>
                  <a:schemeClr val="tx1">
                    <a:lumMod val="75000"/>
                    <a:lumOff val="25000"/>
                  </a:schemeClr>
                </a:solidFill>
                <a:effectLst/>
                <a:latin typeface="Abadi" panose="020B0604020104020204" pitchFamily="34" charset="0"/>
              </a:rPr>
              <a:t>dataframe</a:t>
            </a:r>
            <a:endParaRPr lang="en-US" sz="2000" i="0" u="none" strike="noStrike" dirty="0">
              <a:solidFill>
                <a:schemeClr val="tx1">
                  <a:lumMod val="75000"/>
                  <a:lumOff val="25000"/>
                </a:schemeClr>
              </a:solidFill>
              <a:effectLst/>
              <a:latin typeface="Abadi" panose="020B0604020104020204" pitchFamily="34" charset="0"/>
            </a:endParaRPr>
          </a:p>
          <a:p>
            <a:pPr>
              <a:lnSpc>
                <a:spcPct val="100000"/>
              </a:lnSpc>
              <a:spcBef>
                <a:spcPts val="1400"/>
              </a:spcBef>
            </a:pPr>
            <a:r>
              <a:rPr lang="en-US" sz="2000" i="0" u="none" strike="noStrike" dirty="0">
                <a:solidFill>
                  <a:schemeClr val="tx1">
                    <a:lumMod val="75000"/>
                    <a:lumOff val="25000"/>
                  </a:schemeClr>
                </a:solidFill>
                <a:effectLst/>
                <a:latin typeface="Abadi" panose="020B0604020104020204" pitchFamily="34" charset="0"/>
              </a:rPr>
              <a:t>create a </a:t>
            </a:r>
            <a:r>
              <a:rPr lang="en-US" sz="2000" i="0" u="none" strike="noStrike" dirty="0">
                <a:solidFill>
                  <a:srgbClr val="0948CB"/>
                </a:solidFill>
                <a:effectLst/>
                <a:latin typeface="Abadi" panose="020B0604020104020204" pitchFamily="34" charset="0"/>
              </a:rPr>
              <a:t>new </a:t>
            </a:r>
            <a:r>
              <a:rPr lang="en-US" sz="2000" i="0" u="none" strike="noStrike" dirty="0" err="1">
                <a:solidFill>
                  <a:srgbClr val="0948CB"/>
                </a:solidFill>
                <a:effectLst/>
                <a:latin typeface="Abadi" panose="020B0604020104020204" pitchFamily="34" charset="0"/>
              </a:rPr>
              <a:t>dataframe</a:t>
            </a:r>
            <a:r>
              <a:rPr lang="en-US" sz="2000" dirty="0">
                <a:solidFill>
                  <a:schemeClr val="tx1">
                    <a:lumMod val="75000"/>
                    <a:lumOff val="25000"/>
                  </a:schemeClr>
                </a:solidFill>
                <a:latin typeface="Abadi" panose="020B0604020104020204" pitchFamily="34" charset="0"/>
              </a:rPr>
              <a:t> </a:t>
            </a:r>
            <a:r>
              <a:rPr lang="en-US" sz="2000" i="0" u="none" strike="noStrike" dirty="0">
                <a:solidFill>
                  <a:schemeClr val="tx1">
                    <a:lumMod val="75000"/>
                    <a:lumOff val="25000"/>
                  </a:schemeClr>
                </a:solidFill>
                <a:effectLst/>
                <a:latin typeface="Abadi" panose="020B0604020104020204" pitchFamily="34" charset="0"/>
              </a:rPr>
              <a:t>with columns </a:t>
            </a:r>
            <a:r>
              <a:rPr lang="en-US" sz="2000" dirty="0">
                <a:solidFill>
                  <a:schemeClr val="tx1">
                    <a:lumMod val="75000"/>
                    <a:lumOff val="25000"/>
                  </a:schemeClr>
                </a:solidFill>
                <a:latin typeface="Abadi" panose="020B0604020104020204" pitchFamily="34" charset="0"/>
              </a:rPr>
              <a:t>rocket</a:t>
            </a:r>
            <a:r>
              <a:rPr lang="en-US" sz="2000" i="0" u="none" strike="noStrike" dirty="0">
                <a:solidFill>
                  <a:schemeClr val="tx1">
                    <a:lumMod val="75000"/>
                    <a:lumOff val="25000"/>
                  </a:schemeClr>
                </a:solidFill>
                <a:effectLst/>
                <a:latin typeface="Abadi" panose="020B0604020104020204" pitchFamily="34" charset="0"/>
              </a:rPr>
              <a:t>, </a:t>
            </a:r>
            <a:r>
              <a:rPr lang="en-US" sz="2000" dirty="0">
                <a:solidFill>
                  <a:schemeClr val="tx1">
                    <a:lumMod val="75000"/>
                    <a:lumOff val="25000"/>
                  </a:schemeClr>
                </a:solidFill>
                <a:latin typeface="Abadi" panose="020B0604020104020204" pitchFamily="34" charset="0"/>
              </a:rPr>
              <a:t>payloads</a:t>
            </a:r>
            <a:r>
              <a:rPr lang="en-US" sz="2000" i="0" u="none" strike="noStrike" dirty="0">
                <a:solidFill>
                  <a:schemeClr val="tx1">
                    <a:lumMod val="75000"/>
                    <a:lumOff val="25000"/>
                  </a:schemeClr>
                </a:solidFill>
                <a:effectLst/>
                <a:latin typeface="Abadi" panose="020B0604020104020204" pitchFamily="34" charset="0"/>
              </a:rPr>
              <a:t>, </a:t>
            </a:r>
            <a:r>
              <a:rPr lang="en-US" sz="2000" dirty="0">
                <a:solidFill>
                  <a:schemeClr val="tx1">
                    <a:lumMod val="75000"/>
                    <a:lumOff val="25000"/>
                  </a:schemeClr>
                </a:solidFill>
                <a:latin typeface="Abadi" panose="020B0604020104020204" pitchFamily="34" charset="0"/>
              </a:rPr>
              <a:t>launchpad</a:t>
            </a:r>
            <a:r>
              <a:rPr lang="en-US" sz="2000" i="0" u="none" strike="noStrike" dirty="0">
                <a:solidFill>
                  <a:schemeClr val="tx1">
                    <a:lumMod val="75000"/>
                    <a:lumOff val="25000"/>
                  </a:schemeClr>
                </a:solidFill>
                <a:effectLst/>
                <a:latin typeface="Abadi" panose="020B0604020104020204" pitchFamily="34" charset="0"/>
              </a:rPr>
              <a:t>, and </a:t>
            </a:r>
            <a:r>
              <a:rPr lang="en-US" sz="2000" dirty="0">
                <a:solidFill>
                  <a:schemeClr val="tx1">
                    <a:lumMod val="75000"/>
                    <a:lumOff val="25000"/>
                  </a:schemeClr>
                </a:solidFill>
                <a:latin typeface="Abadi" panose="020B0604020104020204" pitchFamily="34" charset="0"/>
              </a:rPr>
              <a:t>cores</a:t>
            </a:r>
            <a:endParaRPr lang="en-US" sz="2000" i="0" u="none" strike="noStrike" dirty="0">
              <a:solidFill>
                <a:schemeClr val="tx1">
                  <a:lumMod val="75000"/>
                  <a:lumOff val="25000"/>
                </a:schemeClr>
              </a:solidFill>
              <a:effectLst/>
              <a:latin typeface="Abadi" panose="020B0604020104020204" pitchFamily="34" charset="0"/>
            </a:endParaRPr>
          </a:p>
          <a:p>
            <a:pPr>
              <a:lnSpc>
                <a:spcPct val="100000"/>
              </a:lnSpc>
              <a:spcBef>
                <a:spcPts val="1400"/>
              </a:spcBef>
            </a:pPr>
            <a:r>
              <a:rPr lang="en-US" sz="2000" i="0" u="none" strike="noStrike" dirty="0">
                <a:solidFill>
                  <a:schemeClr val="tx1">
                    <a:lumMod val="75000"/>
                    <a:lumOff val="25000"/>
                  </a:schemeClr>
                </a:solidFill>
                <a:effectLst/>
                <a:latin typeface="Abadi" panose="020B0604020104020204" pitchFamily="34" charset="0"/>
              </a:rPr>
              <a:t>Filter the </a:t>
            </a:r>
            <a:r>
              <a:rPr lang="en-US" sz="2000" i="0" u="none" strike="noStrike" dirty="0" err="1">
                <a:solidFill>
                  <a:schemeClr val="tx1">
                    <a:lumMod val="75000"/>
                    <a:lumOff val="25000"/>
                  </a:schemeClr>
                </a:solidFill>
                <a:effectLst/>
                <a:latin typeface="Abadi" panose="020B0604020104020204" pitchFamily="34" charset="0"/>
              </a:rPr>
              <a:t>dataframe</a:t>
            </a:r>
            <a:r>
              <a:rPr lang="en-US" sz="2000" i="0" u="none" strike="noStrike" dirty="0">
                <a:solidFill>
                  <a:schemeClr val="tx1">
                    <a:lumMod val="75000"/>
                    <a:lumOff val="25000"/>
                  </a:schemeClr>
                </a:solidFill>
                <a:effectLst/>
                <a:latin typeface="Abadi" panose="020B0604020104020204" pitchFamily="34" charset="0"/>
              </a:rPr>
              <a:t> to only include</a:t>
            </a:r>
            <a:r>
              <a:rPr lang="en-US" sz="2000" i="0" u="none" strike="noStrike" dirty="0">
                <a:solidFill>
                  <a:srgbClr val="0948CB"/>
                </a:solidFill>
                <a:effectLst/>
                <a:latin typeface="Abadi" panose="020B0604020104020204" pitchFamily="34" charset="0"/>
              </a:rPr>
              <a:t> Falcon 9 launches</a:t>
            </a: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B49CB"/>
                </a:solidFill>
                <a:latin typeface="Abadi" panose="020B0604020104020204" pitchFamily="34" charset="0"/>
              </a:rPr>
              <a:t>GitHub URL:</a:t>
            </a:r>
            <a:r>
              <a:rPr lang="en-US" sz="2000" dirty="0">
                <a:solidFill>
                  <a:srgbClr val="0948CB"/>
                </a:solidFill>
                <a:latin typeface="Abadi" panose="020B0604020104020204" pitchFamily="34" charset="0"/>
              </a:rPr>
              <a:t> </a:t>
            </a:r>
            <a:r>
              <a:rPr lang="en-US" sz="2000" dirty="0">
                <a:solidFill>
                  <a:schemeClr val="tx1">
                    <a:lumMod val="75000"/>
                    <a:lumOff val="25000"/>
                  </a:schemeClr>
                </a:solidFill>
                <a:latin typeface="Abadi" panose="020B0604020104020204" pitchFamily="34" charset="0"/>
              </a:rPr>
              <a:t>https://</a:t>
            </a:r>
            <a:r>
              <a:rPr lang="en-US" sz="2000" dirty="0" err="1">
                <a:solidFill>
                  <a:schemeClr val="tx1">
                    <a:lumMod val="75000"/>
                    <a:lumOff val="25000"/>
                  </a:schemeClr>
                </a:solidFill>
                <a:latin typeface="Abadi" panose="020B0604020104020204" pitchFamily="34" charset="0"/>
              </a:rPr>
              <a:t>github.com</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Roaweeh</a:t>
            </a:r>
            <a:r>
              <a:rPr lang="en-US" sz="2000" dirty="0">
                <a:solidFill>
                  <a:schemeClr val="tx1">
                    <a:lumMod val="75000"/>
                    <a:lumOff val="25000"/>
                  </a:schemeClr>
                </a:solidFill>
                <a:latin typeface="Abadi" panose="020B0604020104020204" pitchFamily="34" charset="0"/>
              </a:rPr>
              <a:t>/IBM-Data-Science-Capstone/blob/main/</a:t>
            </a:r>
            <a:r>
              <a:rPr lang="en-US" sz="2000" dirty="0" err="1">
                <a:solidFill>
                  <a:schemeClr val="tx1">
                    <a:lumMod val="75000"/>
                    <a:lumOff val="25000"/>
                  </a:schemeClr>
                </a:solidFill>
                <a:latin typeface="Abadi" panose="020B0604020104020204" pitchFamily="34" charset="0"/>
              </a:rPr>
              <a:t>jupyter</a:t>
            </a:r>
            <a:r>
              <a:rPr lang="en-US" sz="2000" dirty="0">
                <a:solidFill>
                  <a:schemeClr val="tx1">
                    <a:lumMod val="75000"/>
                    <a:lumOff val="25000"/>
                  </a:schemeClr>
                </a:solidFill>
                <a:latin typeface="Abadi" panose="020B0604020104020204" pitchFamily="34" charset="0"/>
              </a:rPr>
              <a:t>-labs-</a:t>
            </a:r>
            <a:r>
              <a:rPr lang="en-US" sz="2000" dirty="0" err="1">
                <a:solidFill>
                  <a:schemeClr val="tx1">
                    <a:lumMod val="75000"/>
                    <a:lumOff val="25000"/>
                  </a:schemeClr>
                </a:solidFill>
                <a:latin typeface="Abadi" panose="020B0604020104020204" pitchFamily="34" charset="0"/>
              </a:rPr>
              <a:t>spacex</a:t>
            </a:r>
            <a:r>
              <a:rPr lang="en-US" sz="2000" dirty="0">
                <a:solidFill>
                  <a:schemeClr val="tx1">
                    <a:lumMod val="75000"/>
                    <a:lumOff val="25000"/>
                  </a:schemeClr>
                </a:solidFill>
                <a:latin typeface="Abadi" panose="020B0604020104020204" pitchFamily="34" charset="0"/>
              </a:rPr>
              <a:t>-data-collection-</a:t>
            </a:r>
            <a:r>
              <a:rPr lang="en-US" sz="2000" dirty="0" err="1">
                <a:solidFill>
                  <a:schemeClr val="tx1">
                    <a:lumMod val="75000"/>
                    <a:lumOff val="25000"/>
                  </a:schemeClr>
                </a:solidFill>
                <a:latin typeface="Abadi" panose="020B0604020104020204" pitchFamily="34" charset="0"/>
              </a:rPr>
              <a:t>api.ipynb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613A2187-1005-EE51-4B43-E3D8883C020E}"/>
              </a:ext>
            </a:extLst>
          </p:cNvPr>
          <p:cNvPicPr>
            <a:picLocks noChangeAspect="1"/>
          </p:cNvPicPr>
          <p:nvPr/>
        </p:nvPicPr>
        <p:blipFill>
          <a:blip r:embed="rId3"/>
          <a:stretch>
            <a:fillRect/>
          </a:stretch>
        </p:blipFill>
        <p:spPr>
          <a:xfrm>
            <a:off x="5899988" y="1782014"/>
            <a:ext cx="5557984" cy="4233285"/>
          </a:xfrm>
          <a:prstGeom prst="rect">
            <a:avLst/>
          </a:prstGeom>
          <a:ln>
            <a:solidFill>
              <a:schemeClr val="tx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152083"/>
            <a:ext cx="4682743" cy="3487283"/>
          </a:xfrm>
          <a:prstGeom prst="rect">
            <a:avLst/>
          </a:prstGeom>
        </p:spPr>
        <p:txBody>
          <a:bodyPr lIns="91440" tIns="45720" rIns="91440" bIns="45720" anchor="t">
            <a:noAutofit/>
          </a:bodyPr>
          <a:lstStyle/>
          <a:p>
            <a:pPr>
              <a:lnSpc>
                <a:spcPct val="100000"/>
              </a:lnSpc>
              <a:spcBef>
                <a:spcPts val="1400"/>
              </a:spcBef>
            </a:pPr>
            <a:r>
              <a:rPr lang="en-US" sz="2000" b="0" i="0" u="none" strike="noStrike" dirty="0">
                <a:solidFill>
                  <a:srgbClr val="0948CB"/>
                </a:solidFill>
                <a:effectLst/>
                <a:latin typeface="Abadi" panose="020B0604020104020204" pitchFamily="34" charset="0"/>
              </a:rPr>
              <a:t>Web scrap </a:t>
            </a:r>
            <a:r>
              <a:rPr lang="en-US" sz="2000" b="0" i="0" u="none" strike="noStrike" dirty="0">
                <a:solidFill>
                  <a:schemeClr val="tx1">
                    <a:lumMod val="75000"/>
                    <a:lumOff val="25000"/>
                  </a:schemeClr>
                </a:solidFill>
                <a:effectLst/>
                <a:latin typeface="Abadi" panose="020B0604020104020204" pitchFamily="34" charset="0"/>
              </a:rPr>
              <a:t>Falcon 9 launch records with </a:t>
            </a:r>
            <a:r>
              <a:rPr lang="en-US" sz="2000" dirty="0" err="1">
                <a:solidFill>
                  <a:schemeClr val="tx1">
                    <a:lumMod val="75000"/>
                    <a:lumOff val="25000"/>
                  </a:schemeClr>
                </a:solidFill>
                <a:latin typeface="Abadi" panose="020B0604020104020204" pitchFamily="34" charset="0"/>
              </a:rPr>
              <a:t>BeautifulSoup</a:t>
            </a:r>
            <a:endParaRPr lang="en-US" sz="2000" dirty="0">
              <a:solidFill>
                <a:schemeClr val="tx1">
                  <a:lumMod val="75000"/>
                  <a:lumOff val="25000"/>
                </a:schemeClr>
              </a:solidFill>
              <a:latin typeface="Abadi" panose="020B0604020104020204" pitchFamily="34" charset="0"/>
            </a:endParaRPr>
          </a:p>
          <a:p>
            <a:pPr algn="l" fontAlgn="base">
              <a:buFont typeface="Arial" panose="020B0604020202020204" pitchFamily="34" charset="0"/>
              <a:buChar char="•"/>
            </a:pPr>
            <a:r>
              <a:rPr lang="en-US" sz="2000" b="0" i="0" u="none" strike="noStrike" dirty="0">
                <a:solidFill>
                  <a:schemeClr val="tx1">
                    <a:lumMod val="75000"/>
                    <a:lumOff val="25000"/>
                  </a:schemeClr>
                </a:solidFill>
                <a:effectLst/>
                <a:latin typeface="Abadi" panose="020B0604020104020204" pitchFamily="34" charset="0"/>
              </a:rPr>
              <a:t>Extract a Falcon 9 launch records </a:t>
            </a:r>
            <a:r>
              <a:rPr lang="en-US" sz="2000" b="0" i="0" u="none" strike="noStrike" dirty="0">
                <a:solidFill>
                  <a:srgbClr val="0948CB"/>
                </a:solidFill>
                <a:effectLst/>
                <a:latin typeface="Abadi" panose="020B0604020104020204" pitchFamily="34" charset="0"/>
              </a:rPr>
              <a:t>HTML table </a:t>
            </a:r>
            <a:r>
              <a:rPr lang="en-US" sz="2000" b="0" i="0" u="none" strike="noStrike" dirty="0">
                <a:solidFill>
                  <a:schemeClr val="tx1">
                    <a:lumMod val="75000"/>
                    <a:lumOff val="25000"/>
                  </a:schemeClr>
                </a:solidFill>
                <a:effectLst/>
                <a:latin typeface="Abadi" panose="020B0604020104020204" pitchFamily="34" charset="0"/>
              </a:rPr>
              <a:t>from Wikipedia</a:t>
            </a:r>
          </a:p>
          <a:p>
            <a:pPr algn="l" fontAlgn="base">
              <a:buFont typeface="Arial" panose="020B0604020202020204" pitchFamily="34" charset="0"/>
              <a:buChar char="•"/>
            </a:pPr>
            <a:r>
              <a:rPr lang="en-US" sz="2000" b="0" i="0" u="none" strike="noStrike" dirty="0">
                <a:solidFill>
                  <a:schemeClr val="tx1">
                    <a:lumMod val="75000"/>
                    <a:lumOff val="25000"/>
                  </a:schemeClr>
                </a:solidFill>
                <a:effectLst/>
                <a:latin typeface="Abadi" panose="020B0604020104020204" pitchFamily="34" charset="0"/>
              </a:rPr>
              <a:t>Parse the table and convert it into a </a:t>
            </a:r>
            <a:r>
              <a:rPr lang="en-US" sz="2000" b="0" i="0" u="none" strike="noStrike" dirty="0">
                <a:solidFill>
                  <a:srgbClr val="0948CB"/>
                </a:solidFill>
                <a:effectLst/>
                <a:latin typeface="Abadi" panose="020B0604020104020204" pitchFamily="34" charset="0"/>
              </a:rPr>
              <a:t>Pandas data frame</a:t>
            </a:r>
            <a:endParaRPr lang="en-US" sz="2000" dirty="0">
              <a:solidFill>
                <a:schemeClr val="tx1">
                  <a:lumMod val="75000"/>
                  <a:lumOff val="25000"/>
                </a:schemeClr>
              </a:solidFill>
              <a:latin typeface="Abadi" panose="020B0604020104020204" pitchFamily="34" charset="0"/>
            </a:endParaRPr>
          </a:p>
          <a:p>
            <a:pPr>
              <a:lnSpc>
                <a:spcPct val="100000"/>
              </a:lnSpc>
              <a:spcBef>
                <a:spcPts val="1400"/>
              </a:spcBef>
            </a:pPr>
            <a:r>
              <a:rPr lang="en-US" sz="2000" dirty="0">
                <a:solidFill>
                  <a:srgbClr val="0B49CB"/>
                </a:solidFill>
                <a:latin typeface="Abadi" panose="020B0604020104020204" pitchFamily="34" charset="0"/>
              </a:rPr>
              <a:t>GitHub URL: </a:t>
            </a:r>
            <a:r>
              <a:rPr lang="en-US" sz="2000" dirty="0">
                <a:solidFill>
                  <a:schemeClr val="tx1">
                    <a:lumMod val="75000"/>
                    <a:lumOff val="25000"/>
                  </a:schemeClr>
                </a:solidFill>
                <a:latin typeface="Abadi" panose="020B0604020104020204" pitchFamily="34" charset="0"/>
              </a:rPr>
              <a:t>https://</a:t>
            </a:r>
            <a:r>
              <a:rPr lang="en-US" sz="2000" dirty="0" err="1">
                <a:solidFill>
                  <a:schemeClr val="tx1">
                    <a:lumMod val="75000"/>
                    <a:lumOff val="25000"/>
                  </a:schemeClr>
                </a:solidFill>
                <a:latin typeface="Abadi" panose="020B0604020104020204" pitchFamily="34" charset="0"/>
              </a:rPr>
              <a:t>github.com</a:t>
            </a:r>
            <a:r>
              <a:rPr lang="en-US" sz="2000" dirty="0">
                <a:solidFill>
                  <a:schemeClr val="tx1">
                    <a:lumMod val="75000"/>
                    <a:lumOff val="25000"/>
                  </a:schemeClr>
                </a:solidFill>
                <a:latin typeface="Abadi" panose="020B0604020104020204" pitchFamily="34" charset="0"/>
              </a:rPr>
              <a:t>/</a:t>
            </a:r>
            <a:r>
              <a:rPr lang="en-US" sz="2000" dirty="0" err="1">
                <a:solidFill>
                  <a:schemeClr val="tx1">
                    <a:lumMod val="75000"/>
                    <a:lumOff val="25000"/>
                  </a:schemeClr>
                </a:solidFill>
                <a:latin typeface="Abadi" panose="020B0604020104020204" pitchFamily="34" charset="0"/>
              </a:rPr>
              <a:t>Roaweeh</a:t>
            </a:r>
            <a:r>
              <a:rPr lang="en-US" sz="2000" dirty="0">
                <a:solidFill>
                  <a:schemeClr val="tx1">
                    <a:lumMod val="75000"/>
                    <a:lumOff val="25000"/>
                  </a:schemeClr>
                </a:solidFill>
                <a:latin typeface="Abadi" panose="020B0604020104020204" pitchFamily="34" charset="0"/>
              </a:rPr>
              <a:t>/IBM-Data-Science-Capstone/blob/main/</a:t>
            </a:r>
            <a:r>
              <a:rPr lang="en-US" sz="2000" dirty="0" err="1">
                <a:solidFill>
                  <a:schemeClr val="tx1">
                    <a:lumMod val="75000"/>
                    <a:lumOff val="25000"/>
                  </a:schemeClr>
                </a:solidFill>
                <a:latin typeface="Abadi" panose="020B0604020104020204" pitchFamily="34" charset="0"/>
              </a:rPr>
              <a:t>jupyter</a:t>
            </a:r>
            <a:r>
              <a:rPr lang="en-US" sz="2000" dirty="0">
                <a:solidFill>
                  <a:schemeClr val="tx1">
                    <a:lumMod val="75000"/>
                    <a:lumOff val="25000"/>
                  </a:schemeClr>
                </a:solidFill>
                <a:latin typeface="Abadi" panose="020B0604020104020204" pitchFamily="34" charset="0"/>
              </a:rPr>
              <a:t>-labs-</a:t>
            </a:r>
            <a:r>
              <a:rPr lang="en-US" sz="2000" dirty="0" err="1">
                <a:solidFill>
                  <a:schemeClr val="tx1">
                    <a:lumMod val="75000"/>
                    <a:lumOff val="25000"/>
                  </a:schemeClr>
                </a:solidFill>
                <a:latin typeface="Abadi" panose="020B0604020104020204" pitchFamily="34" charset="0"/>
              </a:rPr>
              <a:t>webscraping.ipynb</a:t>
            </a:r>
            <a:endParaRPr lang="en-US" sz="2000" dirty="0">
              <a:solidFill>
                <a:schemeClr val="tx1">
                  <a:lumMod val="75000"/>
                  <a:lumOff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81D02625-FEA6-1378-78A9-6FE97AB9DC27}"/>
              </a:ext>
            </a:extLst>
          </p:cNvPr>
          <p:cNvPicPr>
            <a:picLocks noChangeAspect="1"/>
          </p:cNvPicPr>
          <p:nvPr/>
        </p:nvPicPr>
        <p:blipFill>
          <a:blip r:embed="rId3"/>
          <a:stretch>
            <a:fillRect/>
          </a:stretch>
        </p:blipFill>
        <p:spPr>
          <a:xfrm>
            <a:off x="5826370" y="1765879"/>
            <a:ext cx="5611642" cy="4259694"/>
          </a:xfrm>
          <a:prstGeom prst="rect">
            <a:avLst/>
          </a:prstGeom>
          <a:ln>
            <a:solidFill>
              <a:schemeClr val="tx1"/>
            </a:solidFill>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6536</TotalTime>
  <Words>2252</Words>
  <Application>Microsoft Macintosh PowerPoint</Application>
  <PresentationFormat>Widescreen</PresentationFormat>
  <Paragraphs>302</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ALAHMADI, MAJED HAMAD</cp:lastModifiedBy>
  <cp:revision>297</cp:revision>
  <dcterms:created xsi:type="dcterms:W3CDTF">2021-04-29T18:58:34Z</dcterms:created>
  <dcterms:modified xsi:type="dcterms:W3CDTF">2024-05-04T08:35:07Z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